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A161862-8144-45D6-9A99-5C40163F02BD}">
  <a:tblStyle styleId="{9A161862-8144-45D6-9A99-5C40163F02BD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Monushka: I aint really feeling the look of this home page, need to make a theme(In general) and some edits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Title Page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Minimum requirements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Project title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Group #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Members</a:t>
            </a:r>
          </a:p>
          <a:p>
            <a:pPr indent="-228600" lvl="0" marL="45720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Administrative introduction (verbally?)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**There is animation on this page !! *****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Overall, the cost and lack of design issues led to the decision of the standard lm 7805 Regulator.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linear regulator efficiency may be negligible </a:t>
            </a:r>
            <a:r>
              <a:rPr lang="en"/>
              <a:t>considering</a:t>
            </a:r>
            <a:r>
              <a:rPr lang="en"/>
              <a:t> low amount of current is sourced from it.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This leads to insignificant heat dissipation. So no need to go as far as having switching regulators.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As input voltage increases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Efficiency decreases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More voltage/power wasted through heat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High level block diagram that provides overview of how subsystems are interacting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design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old machine used RS-232 communication for: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Controlling laser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Controlling motor drivers (that then controlled motors)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ATmega 328P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It has 23 programmable I/O pins: only 12 are needed to send signals to the drivers.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Figure 33-2 of datasheet (complete) 12 ma suply current when active, operating on 20 MHz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ATmega 32U4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Figure 30-4 of datasheet (complete) 13 mA supply current when active, operating at 16 MHz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Mention importance of RC timing combination for integrating MCU with FTDI circuit. Allows for uploading GRBL updates.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Maybe add in high level block diagram of how grbl is working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Parses incoming/streaming gcode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Creates plan to execute the gcode instruction</a:t>
            </a:r>
          </a:p>
          <a:p>
            <a:pPr indent="-228600" lvl="0" marL="45720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Executes gcode instruction, while also waiting for the next instruction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Grbl functioning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Perform homing upon startup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Start listening for gcode commands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Check if gcode command is valid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Execute gcode command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Grbl homing feature avoids manually positioning the machine upon MCU startup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Current process is 6 hours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Computer was unsafe 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General Needs</a:t>
            </a:r>
          </a:p>
          <a:p>
            <a:pPr indent="-228600" lvl="1" marL="914400" rtl="0">
              <a:spcBef>
                <a:spcPts val="0"/>
              </a:spcBef>
              <a:buClr>
                <a:srgbClr val="FF0000"/>
              </a:buClr>
              <a:buAutoNum type="alphaLcPeriod"/>
            </a:pPr>
            <a:r>
              <a:rPr lang="en">
                <a:solidFill>
                  <a:srgbClr val="FF0000"/>
                </a:solidFill>
              </a:rPr>
              <a:t>Identify uses of the project by customer</a:t>
            </a:r>
          </a:p>
          <a:p>
            <a:pPr indent="-228600" lvl="1" marL="914400" rtl="0">
              <a:spcBef>
                <a:spcPts val="0"/>
              </a:spcBef>
              <a:buClr>
                <a:srgbClr val="FF0000"/>
              </a:buClr>
              <a:buAutoNum type="alphaLcPeriod"/>
            </a:pPr>
            <a:r>
              <a:rPr lang="en">
                <a:solidFill>
                  <a:srgbClr val="FF0000"/>
                </a:solidFill>
              </a:rPr>
              <a:t>What is the project for?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Real World Needs</a:t>
            </a:r>
          </a:p>
          <a:p>
            <a:pPr indent="-228600" lvl="1" marL="914400" rtl="0">
              <a:spcBef>
                <a:spcPts val="0"/>
              </a:spcBef>
              <a:buClr>
                <a:srgbClr val="FF0000"/>
              </a:buClr>
              <a:buAutoNum type="alphaLcPeriod"/>
            </a:pPr>
            <a:r>
              <a:rPr lang="en">
                <a:solidFill>
                  <a:srgbClr val="FF0000"/>
                </a:solidFill>
              </a:rPr>
              <a:t>Transition to CREOL needs considering an existing system already existed</a:t>
            </a:r>
          </a:p>
          <a:p>
            <a:pPr indent="-228600" lvl="1" marL="914400" rtl="0">
              <a:spcBef>
                <a:spcPts val="0"/>
              </a:spcBef>
              <a:buClr>
                <a:srgbClr val="FF0000"/>
              </a:buClr>
              <a:buAutoNum type="alphaLcPeriod"/>
            </a:pPr>
            <a:r>
              <a:rPr lang="en">
                <a:solidFill>
                  <a:srgbClr val="FF0000"/>
                </a:solidFill>
              </a:rPr>
              <a:t>Include image of old system on right side, indicating its areas of improvements</a:t>
            </a:r>
          </a:p>
          <a:p>
            <a:pPr indent="-228600" lvl="2" marL="1371600" rtl="0">
              <a:spcBef>
                <a:spcPts val="0"/>
              </a:spcBef>
              <a:buClr>
                <a:srgbClr val="FF0000"/>
              </a:buClr>
              <a:buAutoNum type="romanLcPeriod"/>
            </a:pPr>
            <a:r>
              <a:rPr lang="en">
                <a:solidFill>
                  <a:srgbClr val="FF0000"/>
                </a:solidFill>
              </a:rPr>
              <a:t>Safety improvments</a:t>
            </a:r>
          </a:p>
          <a:p>
            <a:pPr indent="-228600" lvl="2" marL="1371600" rtl="0">
              <a:spcBef>
                <a:spcPts val="0"/>
              </a:spcBef>
              <a:buClr>
                <a:srgbClr val="FF0000"/>
              </a:buClr>
              <a:buAutoNum type="romanLcPeriod"/>
            </a:pPr>
            <a:r>
              <a:rPr lang="en">
                <a:solidFill>
                  <a:srgbClr val="FF0000"/>
                </a:solidFill>
              </a:rPr>
              <a:t>Speed</a:t>
            </a:r>
          </a:p>
          <a:p>
            <a:pPr indent="-228600" lvl="2" marL="1371600" rtl="0">
              <a:spcBef>
                <a:spcPts val="0"/>
              </a:spcBef>
              <a:buClr>
                <a:srgbClr val="FF0000"/>
              </a:buClr>
              <a:buAutoNum type="romanLcPeriod"/>
            </a:pPr>
            <a:r>
              <a:rPr lang="en">
                <a:solidFill>
                  <a:srgbClr val="FF0000"/>
                </a:solidFill>
              </a:rPr>
              <a:t>User friendliness</a:t>
            </a:r>
          </a:p>
          <a:p>
            <a:pPr indent="-228600" lvl="2" marL="1371600">
              <a:spcBef>
                <a:spcPts val="0"/>
              </a:spcBef>
              <a:buClr>
                <a:srgbClr val="FF0000"/>
              </a:buClr>
              <a:buAutoNum type="romanLcPeriod"/>
            </a:pPr>
            <a:r>
              <a:rPr lang="en">
                <a:solidFill>
                  <a:srgbClr val="FF0000"/>
                </a:solidFill>
              </a:rPr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Circle around computer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Have screenshot of user interface and options and explain what is planned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Focus on improvements to be made</a:t>
            </a:r>
          </a:p>
          <a:p>
            <a:pPr indent="-228600" lvl="0" marL="45720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Explain how and why said improvements are important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Developing the optical importance of the system.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/>
              <a:t>Add animation to this slide to grey out everything except for POWER systems. We’ll first briefly go into how everything is powered.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High level block diagram that provides overview of how subsystems are interacting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Put Specs in table format, color coding each discipline?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Specifications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Size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Optics Specs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Software Specs</a:t>
            </a:r>
          </a:p>
          <a:p>
            <a:pPr indent="-228600" lvl="0" marL="45720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Electronics Specs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Work Distribution 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Monushka : Burdley &amp; Nick, can you insert your last purchase on the Overall project budget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All: Once burdley &amp; nick  insert theirs , I will add it to this slide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lang="en" sz="3000">
                <a:solidFill>
                  <a:srgbClr val="FF0000"/>
                </a:solidFill>
              </a:rPr>
              <a:t>If you disagree.. Type below what you think in a different color, and we will discuss together *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Research = 90 %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Design  = 60 %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Testing  =  40 %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Prototype =  50 %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Total  = 5 % 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S: Is for </a:t>
            </a:r>
            <a:r>
              <a:rPr lang="en"/>
              <a:t>success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I: Is for issues 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High level block diagram that provides overview of how </a:t>
            </a:r>
            <a:r>
              <a:rPr lang="en">
                <a:solidFill>
                  <a:srgbClr val="FF0000"/>
                </a:solidFill>
              </a:rPr>
              <a:t>subsystems</a:t>
            </a:r>
            <a:r>
              <a:rPr lang="en">
                <a:solidFill>
                  <a:srgbClr val="FF0000"/>
                </a:solidFill>
              </a:rPr>
              <a:t> are interacting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Monushka (Personal preference): Come back and find a way to change the colors of the arrows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High level block diagram that provides overview of how subsystems are interacting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/>
              <a:t>Add animation to this slide to grey out everything except for POWER systems. We’ll first briefly go into how everything is powered.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If an etching operation actually lasted 1 hour 12 minutes (1.2 hours), the G201X Digital Driver would need to source up to (assuming 36 VDC operation)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(13W)/(36VDC)*1.2hours =.4333 Ah</a:t>
            </a:r>
            <a:r>
              <a:rPr lang="en" sz="1200">
                <a:solidFill>
                  <a:schemeClr val="dk1"/>
                </a:solidFill>
              </a:rPr>
              <a:t>. Although a current supply rating could be easily achieved, batteries to achieve a voltage of 36 VDC can become costly. 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Include specific numbers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All of the electronics comprising the 3-D Laser Etching System, except the laser unit, motors, and motor drivers, are operated on direct current (DC) power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jpg"/><Relationship Id="rId4" Type="http://schemas.openxmlformats.org/officeDocument/2006/relationships/image" Target="../media/image0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Relationship Id="rId4" Type="http://schemas.openxmlformats.org/officeDocument/2006/relationships/image" Target="../media/image15.jpg"/><Relationship Id="rId5" Type="http://schemas.openxmlformats.org/officeDocument/2006/relationships/image" Target="../media/image0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jpg"/><Relationship Id="rId4" Type="http://schemas.openxmlformats.org/officeDocument/2006/relationships/image" Target="../media/image4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1286700" y="394050"/>
            <a:ext cx="6570600" cy="558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>
                <a:solidFill>
                  <a:srgbClr val="000000"/>
                </a:solidFill>
              </a:rPr>
              <a:t>3-D Glass Laser Etching System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065950" y="3587050"/>
            <a:ext cx="5012100" cy="133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Group 20: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Monushka Sicar (Electrical Engineering)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Phillip Lane (Electrical Engineering)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Burdley Colas (Optics &amp; Photonics)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Nicolas Ramirez (Computer Engineering)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6575" y="1247500"/>
            <a:ext cx="29908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317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Regulation</a:t>
            </a:r>
          </a:p>
        </p:txBody>
      </p:sp>
      <p:sp>
        <p:nvSpPr>
          <p:cNvPr id="193" name="Shape 193"/>
          <p:cNvSpPr txBox="1"/>
          <p:nvPr>
            <p:ph idx="2" type="body"/>
          </p:nvPr>
        </p:nvSpPr>
        <p:spPr>
          <a:xfrm>
            <a:off x="4832412" y="3404000"/>
            <a:ext cx="3999900" cy="133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Supplies 5 VDC to MCU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Heat sinking a non-issue due to low current consumption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Efficiency</a:t>
            </a:r>
            <a:r>
              <a:rPr lang="en">
                <a:solidFill>
                  <a:srgbClr val="000000"/>
                </a:solidFill>
              </a:rPr>
              <a:t> a non-issue due to low current output </a:t>
            </a:r>
          </a:p>
        </p:txBody>
      </p:sp>
      <p:graphicFrame>
        <p:nvGraphicFramePr>
          <p:cNvPr id="194" name="Shape 194"/>
          <p:cNvGraphicFramePr/>
          <p:nvPr/>
        </p:nvGraphicFramePr>
        <p:xfrm>
          <a:off x="311700" y="141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{9A161862-8144-45D6-9A99-5C40163F02BD}</a:tableStyleId>
              </a:tblPr>
              <a:tblGrid>
                <a:gridCol w="978125"/>
                <a:gridCol w="1197650"/>
                <a:gridCol w="1971575"/>
              </a:tblGrid>
              <a:tr h="6961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Property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Linear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Switching</a:t>
                      </a:r>
                    </a:p>
                  </a:txBody>
                  <a:tcPr marT="91425" marB="91425" marR="91425" marL="91425"/>
                </a:tc>
              </a:tr>
              <a:tr h="6961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Efficiency</a:t>
                      </a:r>
                      <a:r>
                        <a:rPr lang="en" sz="1200"/>
                        <a:t>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Low Vo/Vin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High, &gt; 95%</a:t>
                      </a:r>
                    </a:p>
                  </a:txBody>
                  <a:tcPr marT="91425" marB="91425" marR="91425" marL="91425"/>
                </a:tc>
              </a:tr>
              <a:tr h="463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Noise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Low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High, due to switching</a:t>
                      </a:r>
                    </a:p>
                  </a:txBody>
                  <a:tcPr marT="91425" marB="91425" marR="91425" marL="91425"/>
                </a:tc>
              </a:tr>
              <a:tr h="463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Low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High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1723" l="6376" r="65877" t="15638"/>
          <a:stretch/>
        </p:blipFill>
        <p:spPr>
          <a:xfrm>
            <a:off x="6349125" y="1411975"/>
            <a:ext cx="966500" cy="200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" name="Shape 196"/>
          <p:cNvGraphicFramePr/>
          <p:nvPr/>
        </p:nvGraphicFramePr>
        <p:xfrm>
          <a:off x="1286075" y="103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{9A161862-8144-45D6-9A99-5C40163F02BD}</a:tableStyleId>
              </a:tblPr>
              <a:tblGrid>
                <a:gridCol w="31715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Regulator Type 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7" name="Shape 197"/>
          <p:cNvSpPr/>
          <p:nvPr/>
        </p:nvSpPr>
        <p:spPr>
          <a:xfrm>
            <a:off x="1269725" y="1441900"/>
            <a:ext cx="1226700" cy="2319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720375" y="1096025"/>
            <a:ext cx="4224000" cy="367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327800"/>
            <a:ext cx="8520600" cy="572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Voltage Regulator 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77" y="1544502"/>
            <a:ext cx="7963224" cy="22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74" y="3474575"/>
            <a:ext cx="1202025" cy="10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type="title"/>
          </p:nvPr>
        </p:nvSpPr>
        <p:spPr>
          <a:xfrm>
            <a:off x="311700" y="298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Overall System Diagram</a:t>
            </a:r>
          </a:p>
        </p:txBody>
      </p:sp>
      <p:sp>
        <p:nvSpPr>
          <p:cNvPr id="211" name="Shape 211"/>
          <p:cNvSpPr/>
          <p:nvPr/>
        </p:nvSpPr>
        <p:spPr>
          <a:xfrm>
            <a:off x="489500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Main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U.S. Standard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(110-120 VAC)</a:t>
            </a:r>
          </a:p>
        </p:txBody>
      </p:sp>
      <p:sp>
        <p:nvSpPr>
          <p:cNvPr id="212" name="Shape 212"/>
          <p:cNvSpPr/>
          <p:nvPr/>
        </p:nvSpPr>
        <p:spPr>
          <a:xfrm>
            <a:off x="2039432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AC/DC Adaptor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(12 VDC)</a:t>
            </a:r>
          </a:p>
        </p:txBody>
      </p:sp>
      <p:sp>
        <p:nvSpPr>
          <p:cNvPr id="213" name="Shape 213"/>
          <p:cNvSpPr/>
          <p:nvPr/>
        </p:nvSpPr>
        <p:spPr>
          <a:xfrm>
            <a:off x="3671922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Regulator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(5VDC)</a:t>
            </a:r>
          </a:p>
        </p:txBody>
      </p:sp>
      <p:sp>
        <p:nvSpPr>
          <p:cNvPr id="214" name="Shape 214"/>
          <p:cNvSpPr/>
          <p:nvPr/>
        </p:nvSpPr>
        <p:spPr>
          <a:xfrm>
            <a:off x="5304385" y="2104150"/>
            <a:ext cx="1153200" cy="520200"/>
          </a:xfrm>
          <a:prstGeom prst="rect">
            <a:avLst/>
          </a:prstGeom>
          <a:solidFill>
            <a:srgbClr val="F6FF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ATmega 328P MCU</a:t>
            </a:r>
          </a:p>
        </p:txBody>
      </p:sp>
      <p:sp>
        <p:nvSpPr>
          <p:cNvPr id="215" name="Shape 215"/>
          <p:cNvSpPr/>
          <p:nvPr/>
        </p:nvSpPr>
        <p:spPr>
          <a:xfrm>
            <a:off x="3672058" y="2954362"/>
            <a:ext cx="1153200" cy="520199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 Drivers</a:t>
            </a:r>
          </a:p>
        </p:txBody>
      </p:sp>
      <p:sp>
        <p:nvSpPr>
          <p:cNvPr id="216" name="Shape 216"/>
          <p:cNvSpPr/>
          <p:nvPr/>
        </p:nvSpPr>
        <p:spPr>
          <a:xfrm>
            <a:off x="3671976" y="3804567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Motors</a:t>
            </a:r>
          </a:p>
        </p:txBody>
      </p:sp>
      <p:sp>
        <p:nvSpPr>
          <p:cNvPr id="217" name="Shape 217"/>
          <p:cNvSpPr/>
          <p:nvPr/>
        </p:nvSpPr>
        <p:spPr>
          <a:xfrm>
            <a:off x="2039433" y="2954358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Motor Driver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(18 - 80 VDC)</a:t>
            </a:r>
          </a:p>
        </p:txBody>
      </p:sp>
      <p:sp>
        <p:nvSpPr>
          <p:cNvPr id="218" name="Shape 218"/>
          <p:cNvSpPr/>
          <p:nvPr/>
        </p:nvSpPr>
        <p:spPr>
          <a:xfrm>
            <a:off x="489500" y="295441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219" name="Shape 219"/>
          <p:cNvSpPr/>
          <p:nvPr/>
        </p:nvSpPr>
        <p:spPr>
          <a:xfrm>
            <a:off x="2039459" y="441145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Z-Axis Mount</a:t>
            </a:r>
          </a:p>
        </p:txBody>
      </p:sp>
      <p:sp>
        <p:nvSpPr>
          <p:cNvPr id="220" name="Shape 220"/>
          <p:cNvSpPr/>
          <p:nvPr/>
        </p:nvSpPr>
        <p:spPr>
          <a:xfrm>
            <a:off x="5304386" y="441145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X and Y Surface Mount</a:t>
            </a:r>
          </a:p>
        </p:txBody>
      </p:sp>
      <p:sp>
        <p:nvSpPr>
          <p:cNvPr id="221" name="Shape 221"/>
          <p:cNvSpPr/>
          <p:nvPr/>
        </p:nvSpPr>
        <p:spPr>
          <a:xfrm>
            <a:off x="6936875" y="2104150"/>
            <a:ext cx="1153200" cy="520200"/>
          </a:xfrm>
          <a:prstGeom prst="rect">
            <a:avLst/>
          </a:prstGeom>
          <a:solidFill>
            <a:srgbClr val="F6FF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Axis Limit Switches</a:t>
            </a:r>
          </a:p>
        </p:txBody>
      </p:sp>
      <p:sp>
        <p:nvSpPr>
          <p:cNvPr id="222" name="Shape 222"/>
          <p:cNvSpPr/>
          <p:nvPr/>
        </p:nvSpPr>
        <p:spPr>
          <a:xfrm>
            <a:off x="6937010" y="2954412"/>
            <a:ext cx="1153200" cy="520200"/>
          </a:xfrm>
          <a:prstGeom prst="rect">
            <a:avLst/>
          </a:prstGeom>
          <a:solidFill>
            <a:srgbClr val="F6FF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FT232RL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USB-to-Serial</a:t>
            </a:r>
          </a:p>
        </p:txBody>
      </p:sp>
      <p:sp>
        <p:nvSpPr>
          <p:cNvPr id="223" name="Shape 223"/>
          <p:cNvSpPr/>
          <p:nvPr/>
        </p:nvSpPr>
        <p:spPr>
          <a:xfrm>
            <a:off x="6937010" y="441145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Etching Glass</a:t>
            </a:r>
          </a:p>
        </p:txBody>
      </p:sp>
      <p:cxnSp>
        <p:nvCxnSpPr>
          <p:cNvPr id="224" name="Shape 224"/>
          <p:cNvCxnSpPr>
            <a:stCxn id="211" idx="3"/>
            <a:endCxn id="212" idx="1"/>
          </p:cNvCxnSpPr>
          <p:nvPr/>
        </p:nvCxnSpPr>
        <p:spPr>
          <a:xfrm>
            <a:off x="1642700" y="2364250"/>
            <a:ext cx="39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5" name="Shape 225"/>
          <p:cNvCxnSpPr>
            <a:stCxn id="211" idx="2"/>
            <a:endCxn id="218" idx="0"/>
          </p:cNvCxnSpPr>
          <p:nvPr/>
        </p:nvCxnSpPr>
        <p:spPr>
          <a:xfrm>
            <a:off x="1066100" y="2624350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6" name="Shape 226"/>
          <p:cNvCxnSpPr/>
          <p:nvPr/>
        </p:nvCxnSpPr>
        <p:spPr>
          <a:xfrm>
            <a:off x="1649495" y="2620681"/>
            <a:ext cx="4710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7" name="Shape 227"/>
          <p:cNvCxnSpPr>
            <a:stCxn id="212" idx="3"/>
            <a:endCxn id="213" idx="1"/>
          </p:cNvCxnSpPr>
          <p:nvPr/>
        </p:nvCxnSpPr>
        <p:spPr>
          <a:xfrm>
            <a:off x="3192632" y="2364250"/>
            <a:ext cx="4793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8" name="Shape 228"/>
          <p:cNvCxnSpPr>
            <a:stCxn id="213" idx="3"/>
            <a:endCxn id="214" idx="1"/>
          </p:cNvCxnSpPr>
          <p:nvPr/>
        </p:nvCxnSpPr>
        <p:spPr>
          <a:xfrm>
            <a:off x="4825122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9" name="Shape 229"/>
          <p:cNvCxnSpPr>
            <a:stCxn id="217" idx="3"/>
            <a:endCxn id="215" idx="1"/>
          </p:cNvCxnSpPr>
          <p:nvPr/>
        </p:nvCxnSpPr>
        <p:spPr>
          <a:xfrm>
            <a:off x="3192633" y="3214458"/>
            <a:ext cx="4793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0" name="Shape 230"/>
          <p:cNvCxnSpPr>
            <a:stCxn id="221" idx="1"/>
            <a:endCxn id="214" idx="3"/>
          </p:cNvCxnSpPr>
          <p:nvPr/>
        </p:nvCxnSpPr>
        <p:spPr>
          <a:xfrm rot="10800000">
            <a:off x="6457475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1" name="Shape 231"/>
          <p:cNvCxnSpPr>
            <a:stCxn id="215" idx="2"/>
            <a:endCxn id="216" idx="0"/>
          </p:cNvCxnSpPr>
          <p:nvPr/>
        </p:nvCxnSpPr>
        <p:spPr>
          <a:xfrm>
            <a:off x="4248658" y="3474562"/>
            <a:ext cx="0" cy="33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2" name="Shape 232"/>
          <p:cNvCxnSpPr>
            <a:stCxn id="216" idx="2"/>
            <a:endCxn id="219" idx="3"/>
          </p:cNvCxnSpPr>
          <p:nvPr/>
        </p:nvCxnSpPr>
        <p:spPr>
          <a:xfrm rot="5400000">
            <a:off x="3547176" y="3970167"/>
            <a:ext cx="346800" cy="105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3" name="Shape 233"/>
          <p:cNvCxnSpPr>
            <a:stCxn id="216" idx="2"/>
            <a:endCxn id="220" idx="1"/>
          </p:cNvCxnSpPr>
          <p:nvPr/>
        </p:nvCxnSpPr>
        <p:spPr>
          <a:xfrm flipH="1" rot="-5400000">
            <a:off x="4603026" y="3970317"/>
            <a:ext cx="346800" cy="1055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4" name="Shape 234"/>
          <p:cNvCxnSpPr>
            <a:endCxn id="215" idx="3"/>
          </p:cNvCxnSpPr>
          <p:nvPr/>
        </p:nvCxnSpPr>
        <p:spPr>
          <a:xfrm flipH="1">
            <a:off x="4825258" y="2622862"/>
            <a:ext cx="737700" cy="591600"/>
          </a:xfrm>
          <a:prstGeom prst="bentConnector3">
            <a:avLst>
              <a:gd fmla="val -4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5" name="Shape 235"/>
          <p:cNvCxnSpPr>
            <a:stCxn id="222" idx="1"/>
          </p:cNvCxnSpPr>
          <p:nvPr/>
        </p:nvCxnSpPr>
        <p:spPr>
          <a:xfrm rot="10800000">
            <a:off x="6331010" y="2622912"/>
            <a:ext cx="606000" cy="591600"/>
          </a:xfrm>
          <a:prstGeom prst="bentConnector3">
            <a:avLst>
              <a:gd fmla="val 9997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6" name="Shape 236"/>
          <p:cNvCxnSpPr>
            <a:stCxn id="223" idx="1"/>
            <a:endCxn id="220" idx="3"/>
          </p:cNvCxnSpPr>
          <p:nvPr/>
        </p:nvCxnSpPr>
        <p:spPr>
          <a:xfrm rot="10800000">
            <a:off x="6457610" y="4671552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7" name="Shape 237"/>
          <p:cNvSpPr/>
          <p:nvPr/>
        </p:nvSpPr>
        <p:spPr>
          <a:xfrm>
            <a:off x="6361800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238" name="Shape 238"/>
          <p:cNvSpPr/>
          <p:nvPr/>
        </p:nvSpPr>
        <p:spPr>
          <a:xfrm>
            <a:off x="4770950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Movement Mechanisms and Payload</a:t>
            </a:r>
          </a:p>
        </p:txBody>
      </p:sp>
      <p:sp>
        <p:nvSpPr>
          <p:cNvPr id="239" name="Shape 239"/>
          <p:cNvSpPr/>
          <p:nvPr/>
        </p:nvSpPr>
        <p:spPr>
          <a:xfrm>
            <a:off x="3180087" y="1138975"/>
            <a:ext cx="1064400" cy="484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Commands and control</a:t>
            </a:r>
          </a:p>
        </p:txBody>
      </p:sp>
      <p:sp>
        <p:nvSpPr>
          <p:cNvPr id="240" name="Shape 240"/>
          <p:cNvSpPr/>
          <p:nvPr/>
        </p:nvSpPr>
        <p:spPr>
          <a:xfrm>
            <a:off x="1589250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Power</a:t>
            </a:r>
          </a:p>
        </p:txBody>
      </p:sp>
      <p:cxnSp>
        <p:nvCxnSpPr>
          <p:cNvPr id="241" name="Shape 241"/>
          <p:cNvCxnSpPr>
            <a:stCxn id="209" idx="1"/>
            <a:endCxn id="222" idx="2"/>
          </p:cNvCxnSpPr>
          <p:nvPr/>
        </p:nvCxnSpPr>
        <p:spPr>
          <a:xfrm rot="10800000">
            <a:off x="7513474" y="3474712"/>
            <a:ext cx="389100" cy="5019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2" name="Shape 242"/>
          <p:cNvSpPr/>
          <p:nvPr/>
        </p:nvSpPr>
        <p:spPr>
          <a:xfrm>
            <a:off x="489500" y="371651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Laser</a:t>
            </a:r>
          </a:p>
        </p:txBody>
      </p:sp>
      <p:sp>
        <p:nvSpPr>
          <p:cNvPr id="243" name="Shape 243"/>
          <p:cNvSpPr/>
          <p:nvPr/>
        </p:nvSpPr>
        <p:spPr>
          <a:xfrm>
            <a:off x="497075" y="4411438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Optical Assembly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1060025" y="3474575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5" name="Shape 245"/>
          <p:cNvCxnSpPr>
            <a:stCxn id="242" idx="2"/>
          </p:cNvCxnSpPr>
          <p:nvPr/>
        </p:nvCxnSpPr>
        <p:spPr>
          <a:xfrm>
            <a:off x="1066100" y="4236713"/>
            <a:ext cx="0" cy="24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6" name="Shape 246"/>
          <p:cNvCxnSpPr>
            <a:stCxn id="243" idx="3"/>
          </p:cNvCxnSpPr>
          <p:nvPr/>
        </p:nvCxnSpPr>
        <p:spPr>
          <a:xfrm>
            <a:off x="1650275" y="4671538"/>
            <a:ext cx="4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FT232 IC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Purpose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USB-to-Serial Conversion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Programming MCU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Gcode streaming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5049" l="11698" r="11690" t="6203"/>
          <a:stretch/>
        </p:blipFill>
        <p:spPr>
          <a:xfrm>
            <a:off x="1203612" y="2303399"/>
            <a:ext cx="2216075" cy="19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799" y="1704985"/>
            <a:ext cx="4917500" cy="23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MCU Selection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2900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Selection Criteria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Serial communication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≥ 10 I/O Pins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Current consumption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Memory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Cost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61" name="Shape 261"/>
          <p:cNvGraphicFramePr/>
          <p:nvPr/>
        </p:nvGraphicFramePr>
        <p:xfrm>
          <a:off x="34950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{9A161862-8144-45D6-9A99-5C40163F02BD}</a:tableStyleId>
              </a:tblPr>
              <a:tblGrid>
                <a:gridCol w="1633625"/>
                <a:gridCol w="1633625"/>
                <a:gridCol w="1633625"/>
              </a:tblGrid>
              <a:tr h="3719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Characteristic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Atmel ATmega 328P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Atmel ATmega 32U4</a:t>
                      </a:r>
                    </a:p>
                  </a:txBody>
                  <a:tcPr marT="91425" marB="91425" marR="91425" marL="91425"/>
                </a:tc>
              </a:tr>
              <a:tr h="3719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Operating Voltage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1.8 - 5.5 V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2.7 - 5.5 V</a:t>
                      </a:r>
                    </a:p>
                  </a:txBody>
                  <a:tcPr marT="91425" marB="91425" marR="91425" marL="91425"/>
                </a:tc>
              </a:tr>
              <a:tr h="3719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Serial Port (UART)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Yes, one port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Yes, one port</a:t>
                      </a:r>
                    </a:p>
                  </a:txBody>
                  <a:tcPr marT="91425" marB="91425" marR="91425" marL="91425"/>
                </a:tc>
              </a:tr>
              <a:tr h="3719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Flash Memory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32 kB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32 kB</a:t>
                      </a:r>
                    </a:p>
                  </a:txBody>
                  <a:tcPr marT="91425" marB="91425" marR="91425" marL="91425"/>
                </a:tc>
              </a:tr>
              <a:tr h="3719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Max I/O pins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26</a:t>
                      </a:r>
                    </a:p>
                  </a:txBody>
                  <a:tcPr marT="91425" marB="91425" marR="91425" marL="91425"/>
                </a:tc>
              </a:tr>
              <a:tr h="3719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Max Frequency (5 V)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20 MHz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16 MHz</a:t>
                      </a:r>
                    </a:p>
                  </a:txBody>
                  <a:tcPr marT="91425" marB="91425" marR="91425" marL="91425"/>
                </a:tc>
              </a:tr>
              <a:tr h="497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Operating Current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(at max frequency)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~ 12 mA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~ 13 mA</a:t>
                      </a:r>
                    </a:p>
                  </a:txBody>
                  <a:tcPr marT="91425" marB="91425" marR="91425" marL="91425"/>
                </a:tc>
              </a:tr>
              <a:tr h="3719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Cost (USD)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4.30 (TH)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6.95 (SMD)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MCU Schematic</a:t>
            </a: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 b="0" l="0" r="0" t="6611"/>
          <a:stretch/>
        </p:blipFill>
        <p:spPr>
          <a:xfrm>
            <a:off x="1249675" y="1017725"/>
            <a:ext cx="6277899" cy="40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MCU Firmware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4416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Critical System Needs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Concurrent control of 3 motors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chemeClr val="dk1"/>
                </a:solidFill>
              </a:rPr>
              <a:t>Line (Bresenham), cornering, and arc algorithms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User friendly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Real-time start/stop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Steps/distance specification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Travel limit specifications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Open source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Homing and Localization</a:t>
            </a: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21052" l="0" r="0" t="16788"/>
          <a:stretch/>
        </p:blipFill>
        <p:spPr>
          <a:xfrm>
            <a:off x="5583099" y="1957159"/>
            <a:ext cx="1977450" cy="12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246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Grbl High Level Diagram</a:t>
            </a:r>
          </a:p>
        </p:txBody>
      </p:sp>
      <p:sp>
        <p:nvSpPr>
          <p:cNvPr id="280" name="Shape 280"/>
          <p:cNvSpPr/>
          <p:nvPr/>
        </p:nvSpPr>
        <p:spPr>
          <a:xfrm>
            <a:off x="4179137" y="818700"/>
            <a:ext cx="785700" cy="36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/>
              <a:t>Start</a:t>
            </a:r>
          </a:p>
        </p:txBody>
      </p:sp>
      <p:sp>
        <p:nvSpPr>
          <p:cNvPr id="281" name="Shape 281"/>
          <p:cNvSpPr/>
          <p:nvPr/>
        </p:nvSpPr>
        <p:spPr>
          <a:xfrm>
            <a:off x="4142537" y="1394887"/>
            <a:ext cx="858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/>
              <a:t>Homing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703" y="1219475"/>
            <a:ext cx="858899" cy="71745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4142550" y="3752887"/>
            <a:ext cx="858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GCode Buffer</a:t>
            </a:r>
          </a:p>
        </p:txBody>
      </p:sp>
      <p:sp>
        <p:nvSpPr>
          <p:cNvPr id="284" name="Shape 284"/>
          <p:cNvSpPr/>
          <p:nvPr/>
        </p:nvSpPr>
        <p:spPr>
          <a:xfrm>
            <a:off x="1860000" y="2337687"/>
            <a:ext cx="9363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Read Command</a:t>
            </a:r>
          </a:p>
        </p:txBody>
      </p:sp>
      <p:sp>
        <p:nvSpPr>
          <p:cNvPr id="285" name="Shape 285"/>
          <p:cNvSpPr/>
          <p:nvPr/>
        </p:nvSpPr>
        <p:spPr>
          <a:xfrm>
            <a:off x="1935300" y="3011687"/>
            <a:ext cx="7857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Parse Command</a:t>
            </a:r>
          </a:p>
        </p:txBody>
      </p:sp>
      <p:sp>
        <p:nvSpPr>
          <p:cNvPr id="286" name="Shape 286"/>
          <p:cNvSpPr/>
          <p:nvPr/>
        </p:nvSpPr>
        <p:spPr>
          <a:xfrm>
            <a:off x="1747800" y="3685700"/>
            <a:ext cx="1160700" cy="5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Velocity &amp; Acceleration Planner</a:t>
            </a:r>
          </a:p>
        </p:txBody>
      </p:sp>
      <p:sp>
        <p:nvSpPr>
          <p:cNvPr id="287" name="Shape 287"/>
          <p:cNvSpPr/>
          <p:nvPr/>
        </p:nvSpPr>
        <p:spPr>
          <a:xfrm>
            <a:off x="4022100" y="2081050"/>
            <a:ext cx="1099800" cy="8799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/>
              <a:t>Buffer Full?</a:t>
            </a:r>
          </a:p>
        </p:txBody>
      </p:sp>
      <p:sp>
        <p:nvSpPr>
          <p:cNvPr id="288" name="Shape 288"/>
          <p:cNvSpPr/>
          <p:nvPr/>
        </p:nvSpPr>
        <p:spPr>
          <a:xfrm>
            <a:off x="6235500" y="3752900"/>
            <a:ext cx="858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Execute Command</a:t>
            </a:r>
          </a:p>
        </p:txBody>
      </p:sp>
      <p:cxnSp>
        <p:nvCxnSpPr>
          <p:cNvPr id="289" name="Shape 289"/>
          <p:cNvCxnSpPr>
            <a:stCxn id="280" idx="2"/>
            <a:endCxn id="281" idx="0"/>
          </p:cNvCxnSpPr>
          <p:nvPr/>
        </p:nvCxnSpPr>
        <p:spPr>
          <a:xfrm>
            <a:off x="4571987" y="1185300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0" name="Shape 290"/>
          <p:cNvCxnSpPr>
            <a:stCxn id="281" idx="2"/>
            <a:endCxn id="287" idx="0"/>
          </p:cNvCxnSpPr>
          <p:nvPr/>
        </p:nvCxnSpPr>
        <p:spPr>
          <a:xfrm>
            <a:off x="4571987" y="1761487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1" name="Shape 291"/>
          <p:cNvCxnSpPr>
            <a:stCxn id="287" idx="1"/>
            <a:endCxn id="284" idx="3"/>
          </p:cNvCxnSpPr>
          <p:nvPr/>
        </p:nvCxnSpPr>
        <p:spPr>
          <a:xfrm rot="10800000">
            <a:off x="2796300" y="2521000"/>
            <a:ext cx="122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2" name="Shape 292"/>
          <p:cNvCxnSpPr>
            <a:stCxn id="282" idx="2"/>
            <a:endCxn id="284" idx="0"/>
          </p:cNvCxnSpPr>
          <p:nvPr/>
        </p:nvCxnSpPr>
        <p:spPr>
          <a:xfrm>
            <a:off x="2328152" y="1936931"/>
            <a:ext cx="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3" name="Shape 293"/>
          <p:cNvCxnSpPr>
            <a:stCxn id="284" idx="2"/>
            <a:endCxn id="285" idx="0"/>
          </p:cNvCxnSpPr>
          <p:nvPr/>
        </p:nvCxnSpPr>
        <p:spPr>
          <a:xfrm>
            <a:off x="2328150" y="2704287"/>
            <a:ext cx="0" cy="3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4" name="Shape 294"/>
          <p:cNvCxnSpPr>
            <a:stCxn id="285" idx="2"/>
            <a:endCxn id="286" idx="0"/>
          </p:cNvCxnSpPr>
          <p:nvPr/>
        </p:nvCxnSpPr>
        <p:spPr>
          <a:xfrm>
            <a:off x="2328150" y="3378287"/>
            <a:ext cx="0" cy="3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5" name="Shape 295"/>
          <p:cNvCxnSpPr>
            <a:stCxn id="286" idx="3"/>
            <a:endCxn id="283" idx="1"/>
          </p:cNvCxnSpPr>
          <p:nvPr/>
        </p:nvCxnSpPr>
        <p:spPr>
          <a:xfrm>
            <a:off x="2908500" y="3936200"/>
            <a:ext cx="123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6" name="Shape 296"/>
          <p:cNvCxnSpPr>
            <a:stCxn id="283" idx="0"/>
            <a:endCxn id="287" idx="2"/>
          </p:cNvCxnSpPr>
          <p:nvPr/>
        </p:nvCxnSpPr>
        <p:spPr>
          <a:xfrm rot="10800000">
            <a:off x="4572000" y="2960887"/>
            <a:ext cx="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7" name="Shape 297"/>
          <p:cNvCxnSpPr>
            <a:stCxn id="283" idx="3"/>
            <a:endCxn id="288" idx="1"/>
          </p:cNvCxnSpPr>
          <p:nvPr/>
        </p:nvCxnSpPr>
        <p:spPr>
          <a:xfrm>
            <a:off x="5001450" y="3936187"/>
            <a:ext cx="123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8" name="Shape 298"/>
          <p:cNvCxnSpPr>
            <a:stCxn id="288" idx="2"/>
            <a:endCxn id="283" idx="2"/>
          </p:cNvCxnSpPr>
          <p:nvPr/>
        </p:nvCxnSpPr>
        <p:spPr>
          <a:xfrm rot="5400000">
            <a:off x="5618250" y="3073400"/>
            <a:ext cx="600" cy="20928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9" name="Shape 299"/>
          <p:cNvSpPr txBox="1"/>
          <p:nvPr/>
        </p:nvSpPr>
        <p:spPr>
          <a:xfrm>
            <a:off x="3289800" y="2223700"/>
            <a:ext cx="471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NO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5382900" y="2223700"/>
            <a:ext cx="471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YES</a:t>
            </a:r>
          </a:p>
        </p:txBody>
      </p:sp>
      <p:sp>
        <p:nvSpPr>
          <p:cNvPr id="301" name="Shape 301"/>
          <p:cNvSpPr/>
          <p:nvPr/>
        </p:nvSpPr>
        <p:spPr>
          <a:xfrm>
            <a:off x="6196800" y="2270500"/>
            <a:ext cx="936300" cy="5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Wait for Command to Clear</a:t>
            </a:r>
          </a:p>
        </p:txBody>
      </p:sp>
      <p:cxnSp>
        <p:nvCxnSpPr>
          <p:cNvPr id="302" name="Shape 302"/>
          <p:cNvCxnSpPr>
            <a:stCxn id="287" idx="3"/>
            <a:endCxn id="301" idx="1"/>
          </p:cNvCxnSpPr>
          <p:nvPr/>
        </p:nvCxnSpPr>
        <p:spPr>
          <a:xfrm>
            <a:off x="5121900" y="2521000"/>
            <a:ext cx="107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3" name="Shape 303"/>
          <p:cNvCxnSpPr>
            <a:stCxn id="288" idx="3"/>
            <a:endCxn id="301" idx="3"/>
          </p:cNvCxnSpPr>
          <p:nvPr/>
        </p:nvCxnSpPr>
        <p:spPr>
          <a:xfrm flipH="1" rot="10800000">
            <a:off x="7094400" y="2521100"/>
            <a:ext cx="38700" cy="1415100"/>
          </a:xfrm>
          <a:prstGeom prst="bentConnector3">
            <a:avLst>
              <a:gd fmla="val 7153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4" name="Shape 304"/>
          <p:cNvCxnSpPr>
            <a:stCxn id="301" idx="2"/>
          </p:cNvCxnSpPr>
          <p:nvPr/>
        </p:nvCxnSpPr>
        <p:spPr>
          <a:xfrm rot="5400000">
            <a:off x="5337150" y="2001700"/>
            <a:ext cx="558000" cy="2097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5" name="Shape 305"/>
          <p:cNvSpPr txBox="1"/>
          <p:nvPr/>
        </p:nvSpPr>
        <p:spPr>
          <a:xfrm>
            <a:off x="5223300" y="4281425"/>
            <a:ext cx="785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Clear Command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5230425" y="3493600"/>
            <a:ext cx="785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Accept Command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7352700" y="3014875"/>
            <a:ext cx="785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Command Cleared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Axis Limit Switches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Purposes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Limit travel during etching process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Normally open configuration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">
                <a:solidFill>
                  <a:srgbClr val="000000"/>
                </a:solidFill>
              </a:rPr>
              <a:t>Grbl homing feature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10905" l="5374" r="13811" t="0"/>
          <a:stretch/>
        </p:blipFill>
        <p:spPr>
          <a:xfrm>
            <a:off x="1026896" y="2591625"/>
            <a:ext cx="2569500" cy="166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9049" l="0" r="1980" t="0"/>
          <a:stretch/>
        </p:blipFill>
        <p:spPr>
          <a:xfrm>
            <a:off x="5254525" y="2243750"/>
            <a:ext cx="3323149" cy="20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83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>
            <p:ph type="title"/>
          </p:nvPr>
        </p:nvSpPr>
        <p:spPr>
          <a:xfrm>
            <a:off x="5226825" y="456825"/>
            <a:ext cx="35868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Overall Schematic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255075"/>
            <a:ext cx="29577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Motivation 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275150" y="1405100"/>
            <a:ext cx="2835300" cy="249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Old Etching System: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Make 6 Awards at the same time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Not User friendly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Defect  in image rendering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Hazardous (Electrical &amp; Optical)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Long lead time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Bulky in size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0" l="0" r="10047" t="6725"/>
          <a:stretch/>
        </p:blipFill>
        <p:spPr>
          <a:xfrm>
            <a:off x="6133949" y="255075"/>
            <a:ext cx="2367897" cy="17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4">
            <a:alphaModFix/>
          </a:blip>
          <a:srcRect b="0" l="0" r="0" t="15959"/>
          <a:stretch/>
        </p:blipFill>
        <p:spPr>
          <a:xfrm>
            <a:off x="3194238" y="1056586"/>
            <a:ext cx="2835312" cy="303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949" y="2097650"/>
            <a:ext cx="2420524" cy="25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74" y="3474575"/>
            <a:ext cx="1202025" cy="10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>
            <p:ph type="title"/>
          </p:nvPr>
        </p:nvSpPr>
        <p:spPr>
          <a:xfrm>
            <a:off x="311700" y="298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Overall System Diagram</a:t>
            </a:r>
          </a:p>
        </p:txBody>
      </p:sp>
      <p:sp>
        <p:nvSpPr>
          <p:cNvPr id="328" name="Shape 328"/>
          <p:cNvSpPr/>
          <p:nvPr/>
        </p:nvSpPr>
        <p:spPr>
          <a:xfrm>
            <a:off x="489500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Main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U.S. Standard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(110-120 VAC)</a:t>
            </a:r>
          </a:p>
        </p:txBody>
      </p:sp>
      <p:sp>
        <p:nvSpPr>
          <p:cNvPr id="329" name="Shape 329"/>
          <p:cNvSpPr/>
          <p:nvPr/>
        </p:nvSpPr>
        <p:spPr>
          <a:xfrm>
            <a:off x="2039432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AC/DC Adaptor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(12 VDC)</a:t>
            </a:r>
          </a:p>
        </p:txBody>
      </p:sp>
      <p:sp>
        <p:nvSpPr>
          <p:cNvPr id="330" name="Shape 330"/>
          <p:cNvSpPr/>
          <p:nvPr/>
        </p:nvSpPr>
        <p:spPr>
          <a:xfrm>
            <a:off x="3671922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Regulator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(5VDC)</a:t>
            </a:r>
          </a:p>
        </p:txBody>
      </p:sp>
      <p:sp>
        <p:nvSpPr>
          <p:cNvPr id="331" name="Shape 331"/>
          <p:cNvSpPr/>
          <p:nvPr/>
        </p:nvSpPr>
        <p:spPr>
          <a:xfrm>
            <a:off x="5304385" y="2104150"/>
            <a:ext cx="1153200" cy="5202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ATmega 328P MCU</a:t>
            </a:r>
          </a:p>
        </p:txBody>
      </p:sp>
      <p:sp>
        <p:nvSpPr>
          <p:cNvPr id="332" name="Shape 332"/>
          <p:cNvSpPr/>
          <p:nvPr/>
        </p:nvSpPr>
        <p:spPr>
          <a:xfrm>
            <a:off x="3672058" y="2954362"/>
            <a:ext cx="1153200" cy="520199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 Drivers</a:t>
            </a:r>
          </a:p>
        </p:txBody>
      </p:sp>
      <p:sp>
        <p:nvSpPr>
          <p:cNvPr id="333" name="Shape 333"/>
          <p:cNvSpPr/>
          <p:nvPr/>
        </p:nvSpPr>
        <p:spPr>
          <a:xfrm>
            <a:off x="3671976" y="3804567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Motors</a:t>
            </a:r>
          </a:p>
        </p:txBody>
      </p:sp>
      <p:sp>
        <p:nvSpPr>
          <p:cNvPr id="334" name="Shape 334"/>
          <p:cNvSpPr/>
          <p:nvPr/>
        </p:nvSpPr>
        <p:spPr>
          <a:xfrm>
            <a:off x="2039433" y="2954358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Motor Driver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(18 - 80 VDC)</a:t>
            </a:r>
          </a:p>
        </p:txBody>
      </p:sp>
      <p:sp>
        <p:nvSpPr>
          <p:cNvPr id="335" name="Shape 335"/>
          <p:cNvSpPr/>
          <p:nvPr/>
        </p:nvSpPr>
        <p:spPr>
          <a:xfrm>
            <a:off x="489500" y="295441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336" name="Shape 336"/>
          <p:cNvSpPr/>
          <p:nvPr/>
        </p:nvSpPr>
        <p:spPr>
          <a:xfrm>
            <a:off x="2039459" y="441145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Z-Axis Mount</a:t>
            </a:r>
          </a:p>
        </p:txBody>
      </p:sp>
      <p:sp>
        <p:nvSpPr>
          <p:cNvPr id="337" name="Shape 337"/>
          <p:cNvSpPr/>
          <p:nvPr/>
        </p:nvSpPr>
        <p:spPr>
          <a:xfrm>
            <a:off x="5304386" y="441145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X and Y Surface Mount</a:t>
            </a:r>
          </a:p>
        </p:txBody>
      </p:sp>
      <p:sp>
        <p:nvSpPr>
          <p:cNvPr id="338" name="Shape 338"/>
          <p:cNvSpPr/>
          <p:nvPr/>
        </p:nvSpPr>
        <p:spPr>
          <a:xfrm>
            <a:off x="6936875" y="2104150"/>
            <a:ext cx="1153200" cy="5202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Axis Limit Switches</a:t>
            </a:r>
          </a:p>
        </p:txBody>
      </p:sp>
      <p:sp>
        <p:nvSpPr>
          <p:cNvPr id="339" name="Shape 339"/>
          <p:cNvSpPr/>
          <p:nvPr/>
        </p:nvSpPr>
        <p:spPr>
          <a:xfrm>
            <a:off x="6937010" y="2954412"/>
            <a:ext cx="1153200" cy="5202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FT232RL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USB-to-Serial</a:t>
            </a:r>
          </a:p>
        </p:txBody>
      </p:sp>
      <p:sp>
        <p:nvSpPr>
          <p:cNvPr id="340" name="Shape 340"/>
          <p:cNvSpPr/>
          <p:nvPr/>
        </p:nvSpPr>
        <p:spPr>
          <a:xfrm>
            <a:off x="6937010" y="441145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Etching Glass</a:t>
            </a:r>
          </a:p>
        </p:txBody>
      </p:sp>
      <p:cxnSp>
        <p:nvCxnSpPr>
          <p:cNvPr id="341" name="Shape 341"/>
          <p:cNvCxnSpPr>
            <a:stCxn id="328" idx="3"/>
            <a:endCxn id="329" idx="1"/>
          </p:cNvCxnSpPr>
          <p:nvPr/>
        </p:nvCxnSpPr>
        <p:spPr>
          <a:xfrm>
            <a:off x="1642700" y="2364250"/>
            <a:ext cx="39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2" name="Shape 342"/>
          <p:cNvCxnSpPr>
            <a:stCxn id="328" idx="2"/>
            <a:endCxn id="335" idx="0"/>
          </p:cNvCxnSpPr>
          <p:nvPr/>
        </p:nvCxnSpPr>
        <p:spPr>
          <a:xfrm>
            <a:off x="1066100" y="2624350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3" name="Shape 343"/>
          <p:cNvCxnSpPr/>
          <p:nvPr/>
        </p:nvCxnSpPr>
        <p:spPr>
          <a:xfrm>
            <a:off x="1649495" y="2620681"/>
            <a:ext cx="4710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4" name="Shape 344"/>
          <p:cNvCxnSpPr>
            <a:stCxn id="329" idx="3"/>
            <a:endCxn id="330" idx="1"/>
          </p:cNvCxnSpPr>
          <p:nvPr/>
        </p:nvCxnSpPr>
        <p:spPr>
          <a:xfrm>
            <a:off x="3192632" y="2364250"/>
            <a:ext cx="4793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5" name="Shape 345"/>
          <p:cNvCxnSpPr>
            <a:stCxn id="330" idx="3"/>
            <a:endCxn id="331" idx="1"/>
          </p:cNvCxnSpPr>
          <p:nvPr/>
        </p:nvCxnSpPr>
        <p:spPr>
          <a:xfrm>
            <a:off x="4825122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6" name="Shape 346"/>
          <p:cNvCxnSpPr>
            <a:stCxn id="334" idx="3"/>
            <a:endCxn id="332" idx="1"/>
          </p:cNvCxnSpPr>
          <p:nvPr/>
        </p:nvCxnSpPr>
        <p:spPr>
          <a:xfrm>
            <a:off x="3192633" y="3214458"/>
            <a:ext cx="4793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7" name="Shape 347"/>
          <p:cNvCxnSpPr>
            <a:stCxn id="338" idx="1"/>
            <a:endCxn id="331" idx="3"/>
          </p:cNvCxnSpPr>
          <p:nvPr/>
        </p:nvCxnSpPr>
        <p:spPr>
          <a:xfrm rot="10800000">
            <a:off x="6457475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8" name="Shape 348"/>
          <p:cNvCxnSpPr>
            <a:stCxn id="332" idx="2"/>
            <a:endCxn id="333" idx="0"/>
          </p:cNvCxnSpPr>
          <p:nvPr/>
        </p:nvCxnSpPr>
        <p:spPr>
          <a:xfrm>
            <a:off x="4248658" y="3474562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9" name="Shape 349"/>
          <p:cNvCxnSpPr>
            <a:stCxn id="333" idx="2"/>
            <a:endCxn id="336" idx="3"/>
          </p:cNvCxnSpPr>
          <p:nvPr/>
        </p:nvCxnSpPr>
        <p:spPr>
          <a:xfrm rot="5400000">
            <a:off x="3547176" y="3970167"/>
            <a:ext cx="346800" cy="105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0" name="Shape 350"/>
          <p:cNvCxnSpPr>
            <a:stCxn id="333" idx="2"/>
            <a:endCxn id="337" idx="1"/>
          </p:cNvCxnSpPr>
          <p:nvPr/>
        </p:nvCxnSpPr>
        <p:spPr>
          <a:xfrm flipH="1" rot="-5400000">
            <a:off x="4603026" y="3970317"/>
            <a:ext cx="346800" cy="1055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1" name="Shape 351"/>
          <p:cNvCxnSpPr>
            <a:endCxn id="332" idx="3"/>
          </p:cNvCxnSpPr>
          <p:nvPr/>
        </p:nvCxnSpPr>
        <p:spPr>
          <a:xfrm flipH="1">
            <a:off x="4825258" y="2622862"/>
            <a:ext cx="737700" cy="591600"/>
          </a:xfrm>
          <a:prstGeom prst="bentConnector3">
            <a:avLst>
              <a:gd fmla="val -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2" name="Shape 352"/>
          <p:cNvCxnSpPr>
            <a:stCxn id="339" idx="1"/>
          </p:cNvCxnSpPr>
          <p:nvPr/>
        </p:nvCxnSpPr>
        <p:spPr>
          <a:xfrm rot="10800000">
            <a:off x="6331010" y="2622912"/>
            <a:ext cx="606000" cy="591600"/>
          </a:xfrm>
          <a:prstGeom prst="bentConnector3">
            <a:avLst>
              <a:gd fmla="val 999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3" name="Shape 353"/>
          <p:cNvCxnSpPr>
            <a:stCxn id="340" idx="1"/>
            <a:endCxn id="337" idx="3"/>
          </p:cNvCxnSpPr>
          <p:nvPr/>
        </p:nvCxnSpPr>
        <p:spPr>
          <a:xfrm rot="10800000">
            <a:off x="6457610" y="4671552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4" name="Shape 354"/>
          <p:cNvSpPr/>
          <p:nvPr/>
        </p:nvSpPr>
        <p:spPr>
          <a:xfrm>
            <a:off x="6361800" y="1138975"/>
            <a:ext cx="1064400" cy="4848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355" name="Shape 355"/>
          <p:cNvSpPr/>
          <p:nvPr/>
        </p:nvSpPr>
        <p:spPr>
          <a:xfrm>
            <a:off x="4770950" y="1138975"/>
            <a:ext cx="1064400" cy="4848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Comms and Control</a:t>
            </a:r>
          </a:p>
        </p:txBody>
      </p:sp>
      <p:sp>
        <p:nvSpPr>
          <p:cNvPr id="356" name="Shape 356"/>
          <p:cNvSpPr/>
          <p:nvPr/>
        </p:nvSpPr>
        <p:spPr>
          <a:xfrm>
            <a:off x="3180087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Movement Mechanisms and Payload</a:t>
            </a:r>
          </a:p>
        </p:txBody>
      </p:sp>
      <p:sp>
        <p:nvSpPr>
          <p:cNvPr id="357" name="Shape 357"/>
          <p:cNvSpPr/>
          <p:nvPr/>
        </p:nvSpPr>
        <p:spPr>
          <a:xfrm>
            <a:off x="1589250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Power</a:t>
            </a:r>
          </a:p>
        </p:txBody>
      </p:sp>
      <p:cxnSp>
        <p:nvCxnSpPr>
          <p:cNvPr id="358" name="Shape 358"/>
          <p:cNvCxnSpPr>
            <a:stCxn id="326" idx="1"/>
            <a:endCxn id="339" idx="2"/>
          </p:cNvCxnSpPr>
          <p:nvPr/>
        </p:nvCxnSpPr>
        <p:spPr>
          <a:xfrm rot="10800000">
            <a:off x="7513474" y="3474712"/>
            <a:ext cx="389100" cy="5019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9" name="Shape 359"/>
          <p:cNvSpPr/>
          <p:nvPr/>
        </p:nvSpPr>
        <p:spPr>
          <a:xfrm>
            <a:off x="7851150" y="3366275"/>
            <a:ext cx="1253400" cy="11124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489500" y="371651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Laser</a:t>
            </a:r>
          </a:p>
        </p:txBody>
      </p:sp>
      <p:sp>
        <p:nvSpPr>
          <p:cNvPr id="361" name="Shape 361"/>
          <p:cNvSpPr/>
          <p:nvPr/>
        </p:nvSpPr>
        <p:spPr>
          <a:xfrm>
            <a:off x="497075" y="4411438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Optical Assembly</a:t>
            </a:r>
          </a:p>
        </p:txBody>
      </p:sp>
      <p:cxnSp>
        <p:nvCxnSpPr>
          <p:cNvPr id="362" name="Shape 362"/>
          <p:cNvCxnSpPr/>
          <p:nvPr/>
        </p:nvCxnSpPr>
        <p:spPr>
          <a:xfrm>
            <a:off x="1060025" y="3474575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3" name="Shape 363"/>
          <p:cNvCxnSpPr>
            <a:stCxn id="360" idx="2"/>
          </p:cNvCxnSpPr>
          <p:nvPr/>
        </p:nvCxnSpPr>
        <p:spPr>
          <a:xfrm>
            <a:off x="1066100" y="4236713"/>
            <a:ext cx="0" cy="24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4" name="Shape 364"/>
          <p:cNvCxnSpPr>
            <a:stCxn id="361" idx="3"/>
          </p:cNvCxnSpPr>
          <p:nvPr/>
        </p:nvCxnSpPr>
        <p:spPr>
          <a:xfrm>
            <a:off x="1650275" y="4671538"/>
            <a:ext cx="4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Software Design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Programming Language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Python 3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Extensive standard library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Easy to implement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Libraries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TkInter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pySerial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Operating System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Windows 10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024" y="1497374"/>
            <a:ext cx="4211925" cy="142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587" y="2920050"/>
            <a:ext cx="19621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87" y="344900"/>
            <a:ext cx="7637724" cy="479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75" y="147637"/>
            <a:ext cx="7562850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>
            <p:ph type="title"/>
          </p:nvPr>
        </p:nvSpPr>
        <p:spPr>
          <a:xfrm>
            <a:off x="311700" y="2358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Simplified Flow</a:t>
            </a:r>
          </a:p>
        </p:txBody>
      </p:sp>
      <p:sp>
        <p:nvSpPr>
          <p:cNvPr id="380" name="Shape 380"/>
          <p:cNvSpPr/>
          <p:nvPr/>
        </p:nvSpPr>
        <p:spPr>
          <a:xfrm>
            <a:off x="3045900" y="1176350"/>
            <a:ext cx="2758500" cy="10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3141650" y="1287300"/>
            <a:ext cx="775800" cy="17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3141650" y="1612100"/>
            <a:ext cx="775800" cy="1725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141650" y="1938600"/>
            <a:ext cx="775800" cy="17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4099475" y="1258575"/>
            <a:ext cx="38400" cy="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3994125" y="1177125"/>
            <a:ext cx="14559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Input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3994125" y="1507675"/>
            <a:ext cx="2174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2D - 3D Conversion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3994125" y="1819025"/>
            <a:ext cx="174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Etching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12" y="398512"/>
            <a:ext cx="7949374" cy="44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>
            <p:ph type="title"/>
          </p:nvPr>
        </p:nvSpPr>
        <p:spPr>
          <a:xfrm>
            <a:off x="311700" y="2858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2D to 3D Conversion</a:t>
            </a:r>
          </a:p>
        </p:txBody>
      </p:sp>
      <p:sp>
        <p:nvSpPr>
          <p:cNvPr id="394" name="Shape 394"/>
          <p:cNvSpPr/>
          <p:nvPr/>
        </p:nvSpPr>
        <p:spPr>
          <a:xfrm>
            <a:off x="2852100" y="2029962"/>
            <a:ext cx="588300" cy="10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5628175" y="2029962"/>
            <a:ext cx="588300" cy="108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Example Conversion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379150"/>
            <a:ext cx="8839198" cy="272603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246325" y="4023725"/>
            <a:ext cx="87453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JPG/PNG File			BMP			     SVG					STL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Slicer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Slicing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STL object is “cut” into slices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G-code file output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Slic3r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G-code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Numerical Control Language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Standard in CAM tools and machines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Movements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Where to, how fast, what path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99" y="1462599"/>
            <a:ext cx="4253450" cy="22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4674175" y="3701025"/>
            <a:ext cx="375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Example G-code: </a:t>
            </a:r>
            <a:r>
              <a:rPr lang="en"/>
              <a:t>G02 X5 Y10 Z5 R10</a:t>
            </a:r>
          </a:p>
        </p:txBody>
      </p:sp>
      <p:cxnSp>
        <p:nvCxnSpPr>
          <p:cNvPr id="411" name="Shape 411"/>
          <p:cNvCxnSpPr/>
          <p:nvPr/>
        </p:nvCxnSpPr>
        <p:spPr>
          <a:xfrm>
            <a:off x="4789100" y="1632125"/>
            <a:ext cx="651300" cy="41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G-code Streaming</a:t>
            </a:r>
          </a:p>
        </p:txBody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Python Script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Pyserial module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Python Standard Library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RS-232 Interface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Serial communications interface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Laser control before streaming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USB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Microcontroller communications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G-code transmission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25" y="1152475"/>
            <a:ext cx="1551100" cy="15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023" y="3417733"/>
            <a:ext cx="1551100" cy="1093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125" y="3388300"/>
            <a:ext cx="21240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5550" y="1306850"/>
            <a:ext cx="1081699" cy="124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Shape 422"/>
          <p:cNvCxnSpPr/>
          <p:nvPr/>
        </p:nvCxnSpPr>
        <p:spPr>
          <a:xfrm rot="10800000">
            <a:off x="5976725" y="1909900"/>
            <a:ext cx="823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3" name="Shape 423"/>
          <p:cNvCxnSpPr>
            <a:endCxn id="419" idx="0"/>
          </p:cNvCxnSpPr>
          <p:nvPr/>
        </p:nvCxnSpPr>
        <p:spPr>
          <a:xfrm>
            <a:off x="7873573" y="2703433"/>
            <a:ext cx="0" cy="714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User Interface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TkInter Module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Python Standard Library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Layer over Tcl/Tk Toolkit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Object Oriented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Major Focuses of UI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Automation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Simplicity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Unification</a:t>
            </a:r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974" y="1464837"/>
            <a:ext cx="1900474" cy="279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546" y="2053571"/>
            <a:ext cx="2123149" cy="19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User Interface Design</a:t>
            </a: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37850"/>
            <a:ext cx="5191775" cy="344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050" y="1995937"/>
            <a:ext cx="3029249" cy="129017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3198250" y="1536825"/>
            <a:ext cx="21459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 txBox="1"/>
          <p:nvPr/>
        </p:nvSpPr>
        <p:spPr>
          <a:xfrm>
            <a:off x="3087350" y="1618275"/>
            <a:ext cx="2256600" cy="185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"/>
              <a:t>Image Preview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7040300" y="4264325"/>
            <a:ext cx="39873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 txBox="1"/>
          <p:nvPr/>
        </p:nvSpPr>
        <p:spPr>
          <a:xfrm>
            <a:off x="429200" y="3682825"/>
            <a:ext cx="2430000" cy="81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STL Slicing and G-code Generation Area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3087350" y="3682825"/>
            <a:ext cx="2256600" cy="81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Etching and Laser control Area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311700" y="161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Class Diagram</a:t>
            </a: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00" y="699275"/>
            <a:ext cx="8487401" cy="435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00" y="727825"/>
            <a:ext cx="8487401" cy="43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364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Goals and Objectives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827650" y="1239250"/>
            <a:ext cx="5934900" cy="230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Etch a single glass at once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Improvements</a:t>
            </a:r>
            <a:r>
              <a:rPr lang="en">
                <a:solidFill>
                  <a:srgbClr val="000000"/>
                </a:solidFill>
              </a:rPr>
              <a:t> u</a:t>
            </a:r>
            <a:r>
              <a:rPr lang="en">
                <a:solidFill>
                  <a:srgbClr val="000000"/>
                </a:solidFill>
              </a:rPr>
              <a:t>ser friendliness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Automate image formatting and processing 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Eliminate need for machine pre-orientation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Higher safety standards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Integrate drivers as part of the machine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Protective optical shielding  around machine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74" y="3474575"/>
            <a:ext cx="1202025" cy="10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>
            <p:ph type="title"/>
          </p:nvPr>
        </p:nvSpPr>
        <p:spPr>
          <a:xfrm>
            <a:off x="311700" y="298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Overall System Diagram</a:t>
            </a:r>
          </a:p>
        </p:txBody>
      </p:sp>
      <p:sp>
        <p:nvSpPr>
          <p:cNvPr id="457" name="Shape 457"/>
          <p:cNvSpPr/>
          <p:nvPr/>
        </p:nvSpPr>
        <p:spPr>
          <a:xfrm>
            <a:off x="489500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Main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U.S. Standard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(110-120 VAC)</a:t>
            </a:r>
          </a:p>
        </p:txBody>
      </p:sp>
      <p:sp>
        <p:nvSpPr>
          <p:cNvPr id="458" name="Shape 458"/>
          <p:cNvSpPr/>
          <p:nvPr/>
        </p:nvSpPr>
        <p:spPr>
          <a:xfrm>
            <a:off x="2039432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AC/DC Adaptor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(12 VDC)</a:t>
            </a:r>
          </a:p>
        </p:txBody>
      </p:sp>
      <p:sp>
        <p:nvSpPr>
          <p:cNvPr id="459" name="Shape 459"/>
          <p:cNvSpPr/>
          <p:nvPr/>
        </p:nvSpPr>
        <p:spPr>
          <a:xfrm>
            <a:off x="3671922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Regulator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(5VDC)</a:t>
            </a:r>
          </a:p>
        </p:txBody>
      </p:sp>
      <p:sp>
        <p:nvSpPr>
          <p:cNvPr id="460" name="Shape 460"/>
          <p:cNvSpPr/>
          <p:nvPr/>
        </p:nvSpPr>
        <p:spPr>
          <a:xfrm>
            <a:off x="5304385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ATmega 328P MCU</a:t>
            </a:r>
          </a:p>
        </p:txBody>
      </p:sp>
      <p:sp>
        <p:nvSpPr>
          <p:cNvPr id="461" name="Shape 461"/>
          <p:cNvSpPr/>
          <p:nvPr/>
        </p:nvSpPr>
        <p:spPr>
          <a:xfrm>
            <a:off x="3672058" y="2954362"/>
            <a:ext cx="1153200" cy="520199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 Drivers</a:t>
            </a:r>
          </a:p>
        </p:txBody>
      </p:sp>
      <p:sp>
        <p:nvSpPr>
          <p:cNvPr id="462" name="Shape 462"/>
          <p:cNvSpPr/>
          <p:nvPr/>
        </p:nvSpPr>
        <p:spPr>
          <a:xfrm>
            <a:off x="3671976" y="3804567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Motors</a:t>
            </a:r>
          </a:p>
        </p:txBody>
      </p:sp>
      <p:sp>
        <p:nvSpPr>
          <p:cNvPr id="463" name="Shape 463"/>
          <p:cNvSpPr/>
          <p:nvPr/>
        </p:nvSpPr>
        <p:spPr>
          <a:xfrm>
            <a:off x="2039433" y="2954358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Motor Driver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(18 - 80 VDC)</a:t>
            </a:r>
          </a:p>
        </p:txBody>
      </p:sp>
      <p:sp>
        <p:nvSpPr>
          <p:cNvPr id="464" name="Shape 464"/>
          <p:cNvSpPr/>
          <p:nvPr/>
        </p:nvSpPr>
        <p:spPr>
          <a:xfrm>
            <a:off x="489500" y="2954413"/>
            <a:ext cx="1153200" cy="520200"/>
          </a:xfrm>
          <a:prstGeom prst="rect">
            <a:avLst/>
          </a:prstGeom>
          <a:solidFill>
            <a:srgbClr val="59EB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465" name="Shape 465"/>
          <p:cNvSpPr/>
          <p:nvPr/>
        </p:nvSpPr>
        <p:spPr>
          <a:xfrm>
            <a:off x="2039459" y="441145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Z-Axis Mount</a:t>
            </a:r>
          </a:p>
        </p:txBody>
      </p:sp>
      <p:sp>
        <p:nvSpPr>
          <p:cNvPr id="466" name="Shape 466"/>
          <p:cNvSpPr/>
          <p:nvPr/>
        </p:nvSpPr>
        <p:spPr>
          <a:xfrm>
            <a:off x="5304386" y="441145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X and Y Surface Mount</a:t>
            </a:r>
          </a:p>
        </p:txBody>
      </p:sp>
      <p:sp>
        <p:nvSpPr>
          <p:cNvPr id="467" name="Shape 467"/>
          <p:cNvSpPr/>
          <p:nvPr/>
        </p:nvSpPr>
        <p:spPr>
          <a:xfrm>
            <a:off x="6936875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Axis Limit Switches</a:t>
            </a:r>
          </a:p>
        </p:txBody>
      </p:sp>
      <p:sp>
        <p:nvSpPr>
          <p:cNvPr id="468" name="Shape 468"/>
          <p:cNvSpPr/>
          <p:nvPr/>
        </p:nvSpPr>
        <p:spPr>
          <a:xfrm>
            <a:off x="6937010" y="295441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FT232RL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USB-to-Serial</a:t>
            </a:r>
          </a:p>
        </p:txBody>
      </p:sp>
      <p:sp>
        <p:nvSpPr>
          <p:cNvPr id="469" name="Shape 469"/>
          <p:cNvSpPr/>
          <p:nvPr/>
        </p:nvSpPr>
        <p:spPr>
          <a:xfrm>
            <a:off x="6937010" y="441145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Etching Glass</a:t>
            </a:r>
          </a:p>
        </p:txBody>
      </p:sp>
      <p:cxnSp>
        <p:nvCxnSpPr>
          <p:cNvPr id="470" name="Shape 470"/>
          <p:cNvCxnSpPr>
            <a:stCxn id="457" idx="3"/>
            <a:endCxn id="458" idx="1"/>
          </p:cNvCxnSpPr>
          <p:nvPr/>
        </p:nvCxnSpPr>
        <p:spPr>
          <a:xfrm>
            <a:off x="1642700" y="2364250"/>
            <a:ext cx="39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1" name="Shape 471"/>
          <p:cNvCxnSpPr>
            <a:stCxn id="457" idx="2"/>
            <a:endCxn id="464" idx="0"/>
          </p:cNvCxnSpPr>
          <p:nvPr/>
        </p:nvCxnSpPr>
        <p:spPr>
          <a:xfrm>
            <a:off x="1066100" y="2624350"/>
            <a:ext cx="0" cy="33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2" name="Shape 472"/>
          <p:cNvCxnSpPr/>
          <p:nvPr/>
        </p:nvCxnSpPr>
        <p:spPr>
          <a:xfrm>
            <a:off x="1649495" y="2620681"/>
            <a:ext cx="4710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3" name="Shape 473"/>
          <p:cNvCxnSpPr>
            <a:stCxn id="458" idx="3"/>
            <a:endCxn id="459" idx="1"/>
          </p:cNvCxnSpPr>
          <p:nvPr/>
        </p:nvCxnSpPr>
        <p:spPr>
          <a:xfrm>
            <a:off x="3192632" y="2364250"/>
            <a:ext cx="4793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4" name="Shape 474"/>
          <p:cNvCxnSpPr>
            <a:stCxn id="459" idx="3"/>
            <a:endCxn id="460" idx="1"/>
          </p:cNvCxnSpPr>
          <p:nvPr/>
        </p:nvCxnSpPr>
        <p:spPr>
          <a:xfrm>
            <a:off x="4825122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5" name="Shape 475"/>
          <p:cNvCxnSpPr>
            <a:stCxn id="463" idx="3"/>
            <a:endCxn id="461" idx="1"/>
          </p:cNvCxnSpPr>
          <p:nvPr/>
        </p:nvCxnSpPr>
        <p:spPr>
          <a:xfrm>
            <a:off x="3192633" y="3214458"/>
            <a:ext cx="4793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6" name="Shape 476"/>
          <p:cNvCxnSpPr>
            <a:stCxn id="467" idx="1"/>
            <a:endCxn id="460" idx="3"/>
          </p:cNvCxnSpPr>
          <p:nvPr/>
        </p:nvCxnSpPr>
        <p:spPr>
          <a:xfrm rot="10800000">
            <a:off x="6457475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7" name="Shape 477"/>
          <p:cNvCxnSpPr>
            <a:stCxn id="461" idx="2"/>
            <a:endCxn id="462" idx="0"/>
          </p:cNvCxnSpPr>
          <p:nvPr/>
        </p:nvCxnSpPr>
        <p:spPr>
          <a:xfrm>
            <a:off x="4248658" y="3474562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8" name="Shape 478"/>
          <p:cNvCxnSpPr>
            <a:stCxn id="462" idx="2"/>
            <a:endCxn id="465" idx="3"/>
          </p:cNvCxnSpPr>
          <p:nvPr/>
        </p:nvCxnSpPr>
        <p:spPr>
          <a:xfrm rot="5400000">
            <a:off x="3547176" y="3970167"/>
            <a:ext cx="346800" cy="10560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9" name="Shape 479"/>
          <p:cNvCxnSpPr>
            <a:stCxn id="462" idx="2"/>
            <a:endCxn id="466" idx="1"/>
          </p:cNvCxnSpPr>
          <p:nvPr/>
        </p:nvCxnSpPr>
        <p:spPr>
          <a:xfrm flipH="1" rot="-5400000">
            <a:off x="4603026" y="3970317"/>
            <a:ext cx="346800" cy="10557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0" name="Shape 480"/>
          <p:cNvCxnSpPr>
            <a:endCxn id="461" idx="3"/>
          </p:cNvCxnSpPr>
          <p:nvPr/>
        </p:nvCxnSpPr>
        <p:spPr>
          <a:xfrm flipH="1">
            <a:off x="4825258" y="2622862"/>
            <a:ext cx="737700" cy="591600"/>
          </a:xfrm>
          <a:prstGeom prst="bentConnector3">
            <a:avLst>
              <a:gd fmla="val -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1" name="Shape 481"/>
          <p:cNvCxnSpPr>
            <a:stCxn id="468" idx="1"/>
          </p:cNvCxnSpPr>
          <p:nvPr/>
        </p:nvCxnSpPr>
        <p:spPr>
          <a:xfrm rot="10800000">
            <a:off x="6331010" y="2622912"/>
            <a:ext cx="606000" cy="591600"/>
          </a:xfrm>
          <a:prstGeom prst="bentConnector3">
            <a:avLst>
              <a:gd fmla="val 999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2" name="Shape 482"/>
          <p:cNvCxnSpPr>
            <a:stCxn id="469" idx="1"/>
            <a:endCxn id="466" idx="3"/>
          </p:cNvCxnSpPr>
          <p:nvPr/>
        </p:nvCxnSpPr>
        <p:spPr>
          <a:xfrm rot="10800000">
            <a:off x="6457610" y="4671552"/>
            <a:ext cx="479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3" name="Shape 483"/>
          <p:cNvSpPr/>
          <p:nvPr/>
        </p:nvSpPr>
        <p:spPr>
          <a:xfrm>
            <a:off x="6361800" y="1138975"/>
            <a:ext cx="1064400" cy="484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484" name="Shape 484"/>
          <p:cNvSpPr/>
          <p:nvPr/>
        </p:nvSpPr>
        <p:spPr>
          <a:xfrm>
            <a:off x="4770950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Comms and Control</a:t>
            </a:r>
          </a:p>
        </p:txBody>
      </p:sp>
      <p:sp>
        <p:nvSpPr>
          <p:cNvPr id="485" name="Shape 485"/>
          <p:cNvSpPr/>
          <p:nvPr/>
        </p:nvSpPr>
        <p:spPr>
          <a:xfrm>
            <a:off x="3180087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Movement Mechanisms and Payload</a:t>
            </a:r>
          </a:p>
        </p:txBody>
      </p:sp>
      <p:sp>
        <p:nvSpPr>
          <p:cNvPr id="486" name="Shape 486"/>
          <p:cNvSpPr/>
          <p:nvPr/>
        </p:nvSpPr>
        <p:spPr>
          <a:xfrm>
            <a:off x="1589250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Power</a:t>
            </a:r>
          </a:p>
        </p:txBody>
      </p:sp>
      <p:cxnSp>
        <p:nvCxnSpPr>
          <p:cNvPr id="487" name="Shape 487"/>
          <p:cNvCxnSpPr>
            <a:stCxn id="455" idx="1"/>
            <a:endCxn id="468" idx="2"/>
          </p:cNvCxnSpPr>
          <p:nvPr/>
        </p:nvCxnSpPr>
        <p:spPr>
          <a:xfrm rot="10800000">
            <a:off x="7513474" y="3474712"/>
            <a:ext cx="389100" cy="501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8" name="Shape 488"/>
          <p:cNvSpPr/>
          <p:nvPr/>
        </p:nvSpPr>
        <p:spPr>
          <a:xfrm>
            <a:off x="489500" y="3716513"/>
            <a:ext cx="1153200" cy="520200"/>
          </a:xfrm>
          <a:prstGeom prst="rect">
            <a:avLst/>
          </a:prstGeom>
          <a:solidFill>
            <a:srgbClr val="59EB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Laser</a:t>
            </a:r>
          </a:p>
        </p:txBody>
      </p:sp>
      <p:sp>
        <p:nvSpPr>
          <p:cNvPr id="489" name="Shape 489"/>
          <p:cNvSpPr/>
          <p:nvPr/>
        </p:nvSpPr>
        <p:spPr>
          <a:xfrm>
            <a:off x="497075" y="4411438"/>
            <a:ext cx="1153200" cy="520200"/>
          </a:xfrm>
          <a:prstGeom prst="rect">
            <a:avLst/>
          </a:prstGeom>
          <a:solidFill>
            <a:srgbClr val="59EB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Optical Assembly</a:t>
            </a:r>
          </a:p>
        </p:txBody>
      </p:sp>
      <p:cxnSp>
        <p:nvCxnSpPr>
          <p:cNvPr id="490" name="Shape 490"/>
          <p:cNvCxnSpPr/>
          <p:nvPr/>
        </p:nvCxnSpPr>
        <p:spPr>
          <a:xfrm>
            <a:off x="1060025" y="3474575"/>
            <a:ext cx="0" cy="33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1" name="Shape 491"/>
          <p:cNvCxnSpPr>
            <a:stCxn id="488" idx="2"/>
          </p:cNvCxnSpPr>
          <p:nvPr/>
        </p:nvCxnSpPr>
        <p:spPr>
          <a:xfrm>
            <a:off x="1066100" y="4236713"/>
            <a:ext cx="0" cy="24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2" name="Shape 492"/>
          <p:cNvCxnSpPr>
            <a:stCxn id="489" idx="3"/>
          </p:cNvCxnSpPr>
          <p:nvPr/>
        </p:nvCxnSpPr>
        <p:spPr>
          <a:xfrm>
            <a:off x="1650275" y="4671538"/>
            <a:ext cx="43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291125" y="379525"/>
            <a:ext cx="1279200" cy="62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Laser:</a:t>
            </a:r>
          </a:p>
        </p:txBody>
      </p:sp>
      <p:pic>
        <p:nvPicPr>
          <p:cNvPr descr="Laser 11.PNG"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799" y="1166300"/>
            <a:ext cx="3224674" cy="318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E.PNG" id="499" name="Shape 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475" y="763675"/>
            <a:ext cx="2895380" cy="2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/>
        </p:nvSpPr>
        <p:spPr>
          <a:xfrm>
            <a:off x="6305550" y="3038100"/>
            <a:ext cx="2276100" cy="18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Laser Operation: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Turn Key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Adjust Desired Energy level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Adjust Repetition Rate Frequency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Push Q-Switch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Push Start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186700" y="1033336"/>
            <a:ext cx="2276100" cy="356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Type: Nd-YAG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Wavelength: 532 nm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Energy : 30 mJ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Repetition Rate Frequency: 20 Hz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Pulse Width: 10 ns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Char char="-"/>
            </a:pPr>
            <a:r>
              <a:rPr lang="en"/>
              <a:t>Q-Switched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Char char="-"/>
            </a:pPr>
            <a:r>
              <a:rPr lang="en"/>
              <a:t>Pulsed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Char char="-"/>
            </a:pPr>
            <a:r>
              <a:rPr lang="en"/>
              <a:t>Water Cooled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Char char="-"/>
            </a:pPr>
            <a:r>
              <a:rPr lang="en"/>
              <a:t>Flashlamp Pumped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311700" y="369100"/>
            <a:ext cx="8520600" cy="62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Beam Expansion and Subsequent Focusing Lens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75" y="1458700"/>
            <a:ext cx="1930500" cy="284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A telescoping beam expansion is implemented in the system to increase the diameter of the beam 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A focusing lens is inserted to focus the beam to the desired beam spot to etch in the glass. </a:t>
            </a:r>
            <a:r>
              <a:rPr lang="en" sz="120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descr="Zemax 1.PNG"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570" y="1458685"/>
            <a:ext cx="2753579" cy="2846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emax 2.PNG" id="509" name="Shape 5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875" y="1359525"/>
            <a:ext cx="2179925" cy="27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 txBox="1"/>
          <p:nvPr>
            <p:ph idx="1" type="body"/>
          </p:nvPr>
        </p:nvSpPr>
        <p:spPr>
          <a:xfrm>
            <a:off x="4760150" y="1435737"/>
            <a:ext cx="2007300" cy="284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Lens Parameters and Spot Diagram :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Lens 1:  focal length of -12 mm, and a diameter of 12 mm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Lens 2: focal length of 25.4 mm, and a diameter of 25.4 mm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Lens 3: focal length of 50 mm, and a diameter of 25 mm 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Beam spot 3 microns diameter</a:t>
            </a:r>
          </a:p>
        </p:txBody>
      </p:sp>
      <p:sp>
        <p:nvSpPr>
          <p:cNvPr id="511" name="Shape 511"/>
          <p:cNvSpPr txBox="1"/>
          <p:nvPr>
            <p:ph type="title"/>
          </p:nvPr>
        </p:nvSpPr>
        <p:spPr>
          <a:xfrm>
            <a:off x="39025" y="990100"/>
            <a:ext cx="2386500" cy="52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Zemax Simmulation: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234650" y="4039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Optical System Design </a:t>
            </a:r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282650" y="1334737"/>
            <a:ext cx="2860500" cy="266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SYSTEM DESIGN: 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design intended to copy the old system design. </a:t>
            </a: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two layer approach, the system has the z-axis which take the laser beam from above to etch the glass.</a:t>
            </a: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advantages of the old system design helped us save on mechanical parts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revious design.PNG"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550" y="1281450"/>
            <a:ext cx="5744049" cy="352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234650" y="1753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Optical System Design </a:t>
            </a:r>
          </a:p>
        </p:txBody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234650" y="748050"/>
            <a:ext cx="2860500" cy="383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SYSTEM DESIGN: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Eliminates potential of extra mirrors due to axis change in beam optical path.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Polarizer and Half Wave Plate are set in front of to the beam expansion and the focusing lens to help with beam clipping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z-axis will now move the focusing lens, the xy-axis will move the glass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Safety :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will be surrounded by a Shield preventing hazard from reflected laser beam.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urrent Design.PNG"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899" y="858050"/>
            <a:ext cx="5303349" cy="372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Testing Laser: </a:t>
            </a:r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380300" y="1299750"/>
            <a:ext cx="2102400" cy="254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With the currently working laser, a system was set in place to damage the glass. </a:t>
            </a:r>
          </a:p>
          <a:p>
            <a:pPr indent="-31750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The concept was a proof of our laser is suitable for our project success.</a:t>
            </a:r>
          </a:p>
        </p:txBody>
      </p:sp>
      <p:pic>
        <p:nvPicPr>
          <p:cNvPr descr="proof Test.PNG"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550" y="950187"/>
            <a:ext cx="57362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Resolution: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446175" y="1103000"/>
            <a:ext cx="3065400" cy="318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Our Image to etch is the UCF Pegasus Logo: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Dimension: 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1 inch x 1 inch x 1 inch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Giving a resolution of : 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167 x 167 x 167 pixels 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With a beam spot size of 3 um.</a:t>
            </a:r>
          </a:p>
        </p:txBody>
      </p:sp>
      <p:pic>
        <p:nvPicPr>
          <p:cNvPr descr="logo.PNG"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249" y="445025"/>
            <a:ext cx="4325499" cy="419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74" y="3474575"/>
            <a:ext cx="1202025" cy="10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>
            <p:ph type="title"/>
          </p:nvPr>
        </p:nvSpPr>
        <p:spPr>
          <a:xfrm>
            <a:off x="311700" y="298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Overall System Diagram</a:t>
            </a:r>
          </a:p>
        </p:txBody>
      </p:sp>
      <p:sp>
        <p:nvSpPr>
          <p:cNvPr id="546" name="Shape 546"/>
          <p:cNvSpPr/>
          <p:nvPr/>
        </p:nvSpPr>
        <p:spPr>
          <a:xfrm>
            <a:off x="489500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Main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U.S. Standard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(110-120 VAC)</a:t>
            </a:r>
          </a:p>
        </p:txBody>
      </p:sp>
      <p:sp>
        <p:nvSpPr>
          <p:cNvPr id="547" name="Shape 547"/>
          <p:cNvSpPr/>
          <p:nvPr/>
        </p:nvSpPr>
        <p:spPr>
          <a:xfrm>
            <a:off x="2039432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AC/DC Adaptor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(12 VDC)</a:t>
            </a:r>
          </a:p>
        </p:txBody>
      </p:sp>
      <p:sp>
        <p:nvSpPr>
          <p:cNvPr id="548" name="Shape 548"/>
          <p:cNvSpPr/>
          <p:nvPr/>
        </p:nvSpPr>
        <p:spPr>
          <a:xfrm>
            <a:off x="3671922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Regulator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(5VDC)</a:t>
            </a:r>
          </a:p>
        </p:txBody>
      </p:sp>
      <p:sp>
        <p:nvSpPr>
          <p:cNvPr id="549" name="Shape 549"/>
          <p:cNvSpPr/>
          <p:nvPr/>
        </p:nvSpPr>
        <p:spPr>
          <a:xfrm>
            <a:off x="5304385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ATmega 328P MCU</a:t>
            </a:r>
          </a:p>
        </p:txBody>
      </p:sp>
      <p:sp>
        <p:nvSpPr>
          <p:cNvPr id="550" name="Shape 550"/>
          <p:cNvSpPr/>
          <p:nvPr/>
        </p:nvSpPr>
        <p:spPr>
          <a:xfrm>
            <a:off x="3672058" y="2954362"/>
            <a:ext cx="1153200" cy="520199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 Drivers</a:t>
            </a:r>
          </a:p>
        </p:txBody>
      </p:sp>
      <p:sp>
        <p:nvSpPr>
          <p:cNvPr id="551" name="Shape 551"/>
          <p:cNvSpPr/>
          <p:nvPr/>
        </p:nvSpPr>
        <p:spPr>
          <a:xfrm>
            <a:off x="3671926" y="380459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Motors</a:t>
            </a:r>
          </a:p>
        </p:txBody>
      </p:sp>
      <p:sp>
        <p:nvSpPr>
          <p:cNvPr id="552" name="Shape 552"/>
          <p:cNvSpPr/>
          <p:nvPr/>
        </p:nvSpPr>
        <p:spPr>
          <a:xfrm>
            <a:off x="2039433" y="2954358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Motor Driver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(18 - 80 VDC)</a:t>
            </a:r>
          </a:p>
        </p:txBody>
      </p:sp>
      <p:sp>
        <p:nvSpPr>
          <p:cNvPr id="553" name="Shape 553"/>
          <p:cNvSpPr/>
          <p:nvPr/>
        </p:nvSpPr>
        <p:spPr>
          <a:xfrm>
            <a:off x="489500" y="295441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554" name="Shape 554"/>
          <p:cNvSpPr/>
          <p:nvPr/>
        </p:nvSpPr>
        <p:spPr>
          <a:xfrm>
            <a:off x="2039459" y="4411452"/>
            <a:ext cx="1153200" cy="520200"/>
          </a:xfrm>
          <a:prstGeom prst="rect">
            <a:avLst/>
          </a:prstGeom>
          <a:solidFill>
            <a:srgbClr val="FF28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Z-Axis Mount</a:t>
            </a:r>
          </a:p>
        </p:txBody>
      </p:sp>
      <p:sp>
        <p:nvSpPr>
          <p:cNvPr id="555" name="Shape 555"/>
          <p:cNvSpPr/>
          <p:nvPr/>
        </p:nvSpPr>
        <p:spPr>
          <a:xfrm>
            <a:off x="5304386" y="4411453"/>
            <a:ext cx="1153200" cy="520200"/>
          </a:xfrm>
          <a:prstGeom prst="rect">
            <a:avLst/>
          </a:prstGeom>
          <a:solidFill>
            <a:srgbClr val="FF28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X and Y Surface Mount</a:t>
            </a:r>
          </a:p>
        </p:txBody>
      </p:sp>
      <p:sp>
        <p:nvSpPr>
          <p:cNvPr id="556" name="Shape 556"/>
          <p:cNvSpPr/>
          <p:nvPr/>
        </p:nvSpPr>
        <p:spPr>
          <a:xfrm>
            <a:off x="6936875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Axis Limit Switches</a:t>
            </a:r>
          </a:p>
        </p:txBody>
      </p:sp>
      <p:sp>
        <p:nvSpPr>
          <p:cNvPr id="557" name="Shape 557"/>
          <p:cNvSpPr/>
          <p:nvPr/>
        </p:nvSpPr>
        <p:spPr>
          <a:xfrm>
            <a:off x="6937010" y="295441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FT232RL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USB-to-Serial</a:t>
            </a:r>
          </a:p>
        </p:txBody>
      </p:sp>
      <p:sp>
        <p:nvSpPr>
          <p:cNvPr id="558" name="Shape 558"/>
          <p:cNvSpPr/>
          <p:nvPr/>
        </p:nvSpPr>
        <p:spPr>
          <a:xfrm>
            <a:off x="6937010" y="4411452"/>
            <a:ext cx="1153200" cy="520200"/>
          </a:xfrm>
          <a:prstGeom prst="rect">
            <a:avLst/>
          </a:prstGeom>
          <a:solidFill>
            <a:srgbClr val="FF28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Etching Glass</a:t>
            </a:r>
          </a:p>
        </p:txBody>
      </p:sp>
      <p:cxnSp>
        <p:nvCxnSpPr>
          <p:cNvPr id="559" name="Shape 559"/>
          <p:cNvCxnSpPr>
            <a:stCxn id="546" idx="3"/>
            <a:endCxn id="547" idx="1"/>
          </p:cNvCxnSpPr>
          <p:nvPr/>
        </p:nvCxnSpPr>
        <p:spPr>
          <a:xfrm>
            <a:off x="1642700" y="2364250"/>
            <a:ext cx="39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0" name="Shape 560"/>
          <p:cNvCxnSpPr>
            <a:stCxn id="546" idx="2"/>
            <a:endCxn id="553" idx="0"/>
          </p:cNvCxnSpPr>
          <p:nvPr/>
        </p:nvCxnSpPr>
        <p:spPr>
          <a:xfrm>
            <a:off x="1066100" y="2624350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1" name="Shape 561"/>
          <p:cNvCxnSpPr/>
          <p:nvPr/>
        </p:nvCxnSpPr>
        <p:spPr>
          <a:xfrm>
            <a:off x="1649495" y="2620681"/>
            <a:ext cx="4710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2" name="Shape 562"/>
          <p:cNvCxnSpPr>
            <a:stCxn id="547" idx="3"/>
            <a:endCxn id="548" idx="1"/>
          </p:cNvCxnSpPr>
          <p:nvPr/>
        </p:nvCxnSpPr>
        <p:spPr>
          <a:xfrm>
            <a:off x="3192632" y="2364250"/>
            <a:ext cx="4793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3" name="Shape 563"/>
          <p:cNvCxnSpPr>
            <a:stCxn id="548" idx="3"/>
            <a:endCxn id="549" idx="1"/>
          </p:cNvCxnSpPr>
          <p:nvPr/>
        </p:nvCxnSpPr>
        <p:spPr>
          <a:xfrm>
            <a:off x="4825122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4" name="Shape 564"/>
          <p:cNvCxnSpPr>
            <a:stCxn id="552" idx="3"/>
            <a:endCxn id="550" idx="1"/>
          </p:cNvCxnSpPr>
          <p:nvPr/>
        </p:nvCxnSpPr>
        <p:spPr>
          <a:xfrm>
            <a:off x="3192633" y="3214458"/>
            <a:ext cx="4793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5" name="Shape 565"/>
          <p:cNvCxnSpPr>
            <a:stCxn id="556" idx="1"/>
            <a:endCxn id="549" idx="3"/>
          </p:cNvCxnSpPr>
          <p:nvPr/>
        </p:nvCxnSpPr>
        <p:spPr>
          <a:xfrm rot="10800000">
            <a:off x="6457475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6" name="Shape 566"/>
          <p:cNvCxnSpPr>
            <a:stCxn id="550" idx="2"/>
            <a:endCxn id="551" idx="0"/>
          </p:cNvCxnSpPr>
          <p:nvPr/>
        </p:nvCxnSpPr>
        <p:spPr>
          <a:xfrm>
            <a:off x="4248658" y="3474562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7" name="Shape 567"/>
          <p:cNvCxnSpPr>
            <a:stCxn id="551" idx="2"/>
            <a:endCxn id="554" idx="3"/>
          </p:cNvCxnSpPr>
          <p:nvPr/>
        </p:nvCxnSpPr>
        <p:spPr>
          <a:xfrm rot="5400000">
            <a:off x="3547126" y="3970192"/>
            <a:ext cx="346800" cy="105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8" name="Shape 568"/>
          <p:cNvCxnSpPr>
            <a:stCxn id="551" idx="2"/>
            <a:endCxn id="555" idx="1"/>
          </p:cNvCxnSpPr>
          <p:nvPr/>
        </p:nvCxnSpPr>
        <p:spPr>
          <a:xfrm flipH="1" rot="-5400000">
            <a:off x="4603126" y="3970192"/>
            <a:ext cx="346800" cy="105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9" name="Shape 569"/>
          <p:cNvCxnSpPr>
            <a:endCxn id="550" idx="3"/>
          </p:cNvCxnSpPr>
          <p:nvPr/>
        </p:nvCxnSpPr>
        <p:spPr>
          <a:xfrm flipH="1">
            <a:off x="4825258" y="2622862"/>
            <a:ext cx="737700" cy="591600"/>
          </a:xfrm>
          <a:prstGeom prst="bentConnector3">
            <a:avLst>
              <a:gd fmla="val -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0" name="Shape 570"/>
          <p:cNvCxnSpPr>
            <a:stCxn id="557" idx="1"/>
          </p:cNvCxnSpPr>
          <p:nvPr/>
        </p:nvCxnSpPr>
        <p:spPr>
          <a:xfrm rot="10800000">
            <a:off x="6331010" y="2622912"/>
            <a:ext cx="606000" cy="591600"/>
          </a:xfrm>
          <a:prstGeom prst="bentConnector3">
            <a:avLst>
              <a:gd fmla="val 999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1" name="Shape 571"/>
          <p:cNvCxnSpPr>
            <a:stCxn id="558" idx="1"/>
            <a:endCxn id="555" idx="3"/>
          </p:cNvCxnSpPr>
          <p:nvPr/>
        </p:nvCxnSpPr>
        <p:spPr>
          <a:xfrm rot="10800000">
            <a:off x="6457610" y="4671552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2" name="Shape 572"/>
          <p:cNvSpPr/>
          <p:nvPr/>
        </p:nvSpPr>
        <p:spPr>
          <a:xfrm>
            <a:off x="6361800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573" name="Shape 573"/>
          <p:cNvSpPr/>
          <p:nvPr/>
        </p:nvSpPr>
        <p:spPr>
          <a:xfrm>
            <a:off x="4770950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Comms and Control</a:t>
            </a:r>
          </a:p>
        </p:txBody>
      </p:sp>
      <p:sp>
        <p:nvSpPr>
          <p:cNvPr id="574" name="Shape 574"/>
          <p:cNvSpPr/>
          <p:nvPr/>
        </p:nvSpPr>
        <p:spPr>
          <a:xfrm>
            <a:off x="3180087" y="1138975"/>
            <a:ext cx="1064400" cy="48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Movement Mechanisms and Payload</a:t>
            </a:r>
          </a:p>
        </p:txBody>
      </p:sp>
      <p:sp>
        <p:nvSpPr>
          <p:cNvPr id="575" name="Shape 575"/>
          <p:cNvSpPr/>
          <p:nvPr/>
        </p:nvSpPr>
        <p:spPr>
          <a:xfrm>
            <a:off x="1589250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Power</a:t>
            </a:r>
          </a:p>
        </p:txBody>
      </p:sp>
      <p:cxnSp>
        <p:nvCxnSpPr>
          <p:cNvPr id="576" name="Shape 576"/>
          <p:cNvCxnSpPr>
            <a:stCxn id="544" idx="1"/>
            <a:endCxn id="557" idx="2"/>
          </p:cNvCxnSpPr>
          <p:nvPr/>
        </p:nvCxnSpPr>
        <p:spPr>
          <a:xfrm rot="10800000">
            <a:off x="7513474" y="3474712"/>
            <a:ext cx="389100" cy="501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7" name="Shape 577"/>
          <p:cNvSpPr/>
          <p:nvPr/>
        </p:nvSpPr>
        <p:spPr>
          <a:xfrm>
            <a:off x="489500" y="371651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Laser</a:t>
            </a:r>
          </a:p>
        </p:txBody>
      </p:sp>
      <p:sp>
        <p:nvSpPr>
          <p:cNvPr id="578" name="Shape 578"/>
          <p:cNvSpPr/>
          <p:nvPr/>
        </p:nvSpPr>
        <p:spPr>
          <a:xfrm>
            <a:off x="497075" y="4411438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Optical Assembly</a:t>
            </a:r>
          </a:p>
        </p:txBody>
      </p:sp>
      <p:cxnSp>
        <p:nvCxnSpPr>
          <p:cNvPr id="579" name="Shape 579"/>
          <p:cNvCxnSpPr/>
          <p:nvPr/>
        </p:nvCxnSpPr>
        <p:spPr>
          <a:xfrm>
            <a:off x="1060025" y="3474575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0" name="Shape 580"/>
          <p:cNvCxnSpPr>
            <a:stCxn id="577" idx="2"/>
          </p:cNvCxnSpPr>
          <p:nvPr/>
        </p:nvCxnSpPr>
        <p:spPr>
          <a:xfrm>
            <a:off x="1066100" y="4236713"/>
            <a:ext cx="0" cy="24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1" name="Shape 581"/>
          <p:cNvCxnSpPr>
            <a:stCxn id="578" idx="3"/>
          </p:cNvCxnSpPr>
          <p:nvPr/>
        </p:nvCxnSpPr>
        <p:spPr>
          <a:xfrm>
            <a:off x="1650275" y="4671538"/>
            <a:ext cx="4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type="title"/>
          </p:nvPr>
        </p:nvSpPr>
        <p:spPr>
          <a:xfrm>
            <a:off x="311700" y="292625"/>
            <a:ext cx="5191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XY-Axis Post &amp; Z-Axis Post: </a:t>
            </a:r>
          </a:p>
        </p:txBody>
      </p:sp>
      <p:pic>
        <p:nvPicPr>
          <p:cNvPr id="587" name="Shape 587"/>
          <p:cNvPicPr preferRelativeResize="0"/>
          <p:nvPr/>
        </p:nvPicPr>
        <p:blipFill rotWithShape="1">
          <a:blip r:embed="rId3">
            <a:alphaModFix/>
          </a:blip>
          <a:srcRect b="0" l="17513" r="11640" t="0"/>
          <a:stretch/>
        </p:blipFill>
        <p:spPr>
          <a:xfrm>
            <a:off x="639400" y="1017725"/>
            <a:ext cx="3506452" cy="3192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1270.JPG" id="588" name="Shape 5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025" y="1017712"/>
            <a:ext cx="2865723" cy="319257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334600" y="4296625"/>
            <a:ext cx="40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XY-Linear Stage: Holding the glass to be etched 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5048087" y="4296625"/>
            <a:ext cx="2865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Z-</a:t>
            </a:r>
            <a:r>
              <a:rPr lang="en"/>
              <a:t> Stage: Holding Focusing Lens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Administrative</a:t>
            </a:r>
            <a:r>
              <a:rPr lang="en"/>
              <a:t> Content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376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Specifications and Requirements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5964300" cy="344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Minimum glass size: 2.75 x 2.75 x 2.75 cubic inches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Max dimensions: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Total surface Area: 3 feet x 3 feet 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Moving Parts: 2 feet x 2 feet surface area, 3 feet height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Move up to 20 lb. payload in vertical and horizontal direction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Use serial communications for real time control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Decrease etching time  by 40% based on standard image (Pegasus logo)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Image Resolution 167 x 167 x 167 pixels for a 1 inch x 1 inch x 1 inch dimension (UCF Pegasus Logo)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26555" l="21550" r="0" t="11050"/>
          <a:stretch/>
        </p:blipFill>
        <p:spPr>
          <a:xfrm>
            <a:off x="6522324" y="1208212"/>
            <a:ext cx="2571575" cy="27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3110400" y="406500"/>
            <a:ext cx="2923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Responsibilities</a:t>
            </a:r>
          </a:p>
        </p:txBody>
      </p:sp>
      <p:graphicFrame>
        <p:nvGraphicFramePr>
          <p:cNvPr id="601" name="Shape 601"/>
          <p:cNvGraphicFramePr/>
          <p:nvPr/>
        </p:nvGraphicFramePr>
        <p:xfrm>
          <a:off x="701500" y="1055370"/>
          <a:ext cx="3000000" cy="2999999"/>
        </p:xfrm>
        <a:graphic>
          <a:graphicData uri="http://schemas.openxmlformats.org/drawingml/2006/table">
            <a:tbl>
              <a:tblPr>
                <a:noFill/>
                <a:tableStyleId>{9A161862-8144-45D6-9A99-5C40163F02BD}</a:tableStyleId>
              </a:tblPr>
              <a:tblGrid>
                <a:gridCol w="1548200"/>
                <a:gridCol w="1548200"/>
                <a:gridCol w="1548200"/>
                <a:gridCol w="1548200"/>
                <a:gridCol w="1548200"/>
              </a:tblGrid>
              <a:tr h="7281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Tasks/Names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Monushka Sicar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Phillip Lane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Nicolas Ramirez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Burdley Colas </a:t>
                      </a:r>
                    </a:p>
                  </a:txBody>
                  <a:tcPr marT="91425" marB="91425" marR="91425" marL="91425"/>
                </a:tc>
              </a:tr>
              <a:tr h="4792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Power</a:t>
                      </a: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First</a:t>
                      </a: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Second</a:t>
                      </a: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981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Movement  Mechanisms and Payload</a:t>
                      </a: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Third</a:t>
                      </a: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First</a:t>
                      </a: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Third</a:t>
                      </a: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Second</a:t>
                      </a: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7281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Commands and Control</a:t>
                      </a: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Third</a:t>
                      </a: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Second</a:t>
                      </a: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First</a:t>
                      </a: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Third</a:t>
                      </a: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4792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Optics</a:t>
                      </a:r>
                    </a:p>
                  </a:txBody>
                  <a:tcPr marT="91425" marB="91425" marR="91425" marL="91425">
                    <a:solidFill>
                      <a:srgbClr val="00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First</a:t>
                      </a:r>
                    </a:p>
                  </a:txBody>
                  <a:tcPr marT="91425" marB="91425" marR="91425" marL="91425">
                    <a:solidFill>
                      <a:srgbClr val="00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311700" y="3402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Project Budget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0950"/>
            <a:ext cx="3645449" cy="41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824" y="1229324"/>
            <a:ext cx="4231950" cy="13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7825" y="1044250"/>
            <a:ext cx="4231950" cy="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6624" y="2868150"/>
            <a:ext cx="100225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6200" y="2977425"/>
            <a:ext cx="1789050" cy="18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Project Progress</a:t>
            </a:r>
          </a:p>
        </p:txBody>
      </p:sp>
      <p:pic>
        <p:nvPicPr>
          <p:cNvPr id="617" name="Shape 61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50" y="949425"/>
            <a:ext cx="8444700" cy="40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Next Steps</a:t>
            </a:r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Software Development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Complete user interface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Configure grbl firmware for etching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Hardware Development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PCB soldering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5714"/>
            </a:pPr>
            <a:r>
              <a:rPr lang="en" sz="1400">
                <a:solidFill>
                  <a:srgbClr val="000000"/>
                </a:solidFill>
              </a:rPr>
              <a:t>Wiring: PCB to drivers and switches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Framework &amp; Optics Development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XY stage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Mount motors and etching glass to stage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Mount stage to optics table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Z-axis</a:t>
            </a:r>
          </a:p>
          <a:p>
            <a: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Mount focusing lenses</a:t>
            </a:r>
          </a:p>
          <a:p>
            <a:pPr indent="-2286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Mount vertical post to optics table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Success</a:t>
            </a:r>
            <a:r>
              <a:rPr lang="en"/>
              <a:t> / Issues </a:t>
            </a:r>
          </a:p>
        </p:txBody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Electrical Engineer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S: </a:t>
            </a:r>
            <a:r>
              <a:rPr lang="en">
                <a:solidFill>
                  <a:srgbClr val="000000"/>
                </a:solidFill>
              </a:rPr>
              <a:t>Components</a:t>
            </a:r>
            <a:r>
              <a:rPr lang="en">
                <a:solidFill>
                  <a:srgbClr val="000000"/>
                </a:solidFill>
              </a:rPr>
              <a:t> have been </a:t>
            </a:r>
            <a:r>
              <a:rPr lang="en">
                <a:solidFill>
                  <a:srgbClr val="000000"/>
                </a:solidFill>
              </a:rPr>
              <a:t>successfully</a:t>
            </a:r>
            <a:r>
              <a:rPr lang="en">
                <a:solidFill>
                  <a:srgbClr val="000000"/>
                </a:solidFill>
              </a:rPr>
              <a:t> working 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I: Designing of the PCB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I: Status of orders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Computer Engineer 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S: Sufficient Progress in GUI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I: Incomplete testing of slicing/G-code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I: Incomplete testing of RS232 laser control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">
                <a:solidFill>
                  <a:srgbClr val="000000"/>
                </a:solidFill>
              </a:rPr>
              <a:t>Optics and Photonics Science and Engineering 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I: Laser functionality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○"/>
            </a:pPr>
            <a:r>
              <a:rPr lang="en">
                <a:solidFill>
                  <a:srgbClr val="000000"/>
                </a:solidFill>
              </a:rPr>
              <a:t>S: Etching into glass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Thanking</a:t>
            </a:r>
          </a:p>
        </p:txBody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3029850" y="1200300"/>
            <a:ext cx="3084300" cy="5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Sponsor Dr. MJ Soileau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J.jpg"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550" y="1708500"/>
            <a:ext cx="1905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 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74" y="3474575"/>
            <a:ext cx="1202025" cy="10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311700" y="298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Overall System Diagram</a:t>
            </a:r>
          </a:p>
        </p:txBody>
      </p:sp>
      <p:sp>
        <p:nvSpPr>
          <p:cNvPr id="85" name="Shape 85"/>
          <p:cNvSpPr/>
          <p:nvPr/>
        </p:nvSpPr>
        <p:spPr>
          <a:xfrm>
            <a:off x="489500" y="2104150"/>
            <a:ext cx="1153200" cy="520200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/>
              <a:t>Main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U.S. Standard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000"/>
              <a:t>(110-120 VAC)</a:t>
            </a:r>
          </a:p>
        </p:txBody>
      </p:sp>
      <p:sp>
        <p:nvSpPr>
          <p:cNvPr id="86" name="Shape 86"/>
          <p:cNvSpPr/>
          <p:nvPr/>
        </p:nvSpPr>
        <p:spPr>
          <a:xfrm>
            <a:off x="2039432" y="2104150"/>
            <a:ext cx="1153200" cy="520200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AC/DC Adaptor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(12 VDC)</a:t>
            </a:r>
          </a:p>
        </p:txBody>
      </p:sp>
      <p:sp>
        <p:nvSpPr>
          <p:cNvPr id="87" name="Shape 87"/>
          <p:cNvSpPr/>
          <p:nvPr/>
        </p:nvSpPr>
        <p:spPr>
          <a:xfrm>
            <a:off x="3671922" y="2104150"/>
            <a:ext cx="1153200" cy="520200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Regulator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(5VDC)</a:t>
            </a:r>
          </a:p>
        </p:txBody>
      </p:sp>
      <p:sp>
        <p:nvSpPr>
          <p:cNvPr id="88" name="Shape 88"/>
          <p:cNvSpPr/>
          <p:nvPr/>
        </p:nvSpPr>
        <p:spPr>
          <a:xfrm>
            <a:off x="5304385" y="2104150"/>
            <a:ext cx="1153200" cy="520200"/>
          </a:xfrm>
          <a:prstGeom prst="rect">
            <a:avLst/>
          </a:prstGeom>
          <a:solidFill>
            <a:srgbClr val="F6FF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ATmega 328P MCU</a:t>
            </a:r>
          </a:p>
        </p:txBody>
      </p:sp>
      <p:sp>
        <p:nvSpPr>
          <p:cNvPr id="89" name="Shape 89"/>
          <p:cNvSpPr/>
          <p:nvPr/>
        </p:nvSpPr>
        <p:spPr>
          <a:xfrm>
            <a:off x="3672058" y="2954362"/>
            <a:ext cx="1153200" cy="520199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 Drivers</a:t>
            </a:r>
          </a:p>
        </p:txBody>
      </p:sp>
      <p:sp>
        <p:nvSpPr>
          <p:cNvPr id="90" name="Shape 90"/>
          <p:cNvSpPr/>
          <p:nvPr/>
        </p:nvSpPr>
        <p:spPr>
          <a:xfrm>
            <a:off x="3671976" y="3804567"/>
            <a:ext cx="1153200" cy="520200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Motors</a:t>
            </a:r>
          </a:p>
        </p:txBody>
      </p:sp>
      <p:sp>
        <p:nvSpPr>
          <p:cNvPr id="91" name="Shape 91"/>
          <p:cNvSpPr/>
          <p:nvPr/>
        </p:nvSpPr>
        <p:spPr>
          <a:xfrm>
            <a:off x="2039433" y="2954358"/>
            <a:ext cx="1153200" cy="520200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Motor Driver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(18 - 80 VDC)</a:t>
            </a:r>
          </a:p>
        </p:txBody>
      </p:sp>
      <p:sp>
        <p:nvSpPr>
          <p:cNvPr id="92" name="Shape 92"/>
          <p:cNvSpPr/>
          <p:nvPr/>
        </p:nvSpPr>
        <p:spPr>
          <a:xfrm>
            <a:off x="489500" y="2954413"/>
            <a:ext cx="1153200" cy="520200"/>
          </a:xfrm>
          <a:prstGeom prst="rect">
            <a:avLst/>
          </a:prstGeom>
          <a:solidFill>
            <a:srgbClr val="59EB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93" name="Shape 93"/>
          <p:cNvSpPr/>
          <p:nvPr/>
        </p:nvSpPr>
        <p:spPr>
          <a:xfrm>
            <a:off x="2039459" y="4411452"/>
            <a:ext cx="1153200" cy="520200"/>
          </a:xfrm>
          <a:prstGeom prst="rect">
            <a:avLst/>
          </a:prstGeom>
          <a:solidFill>
            <a:srgbClr val="FF28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Z-Axis Mount</a:t>
            </a:r>
          </a:p>
        </p:txBody>
      </p:sp>
      <p:sp>
        <p:nvSpPr>
          <p:cNvPr id="94" name="Shape 94"/>
          <p:cNvSpPr/>
          <p:nvPr/>
        </p:nvSpPr>
        <p:spPr>
          <a:xfrm>
            <a:off x="5304386" y="4411453"/>
            <a:ext cx="1153200" cy="520200"/>
          </a:xfrm>
          <a:prstGeom prst="rect">
            <a:avLst/>
          </a:prstGeom>
          <a:solidFill>
            <a:srgbClr val="FF28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X and Y Surface </a:t>
            </a:r>
            <a:r>
              <a:rPr lang="en" sz="1000"/>
              <a:t>Mount</a:t>
            </a:r>
          </a:p>
        </p:txBody>
      </p:sp>
      <p:sp>
        <p:nvSpPr>
          <p:cNvPr id="95" name="Shape 95"/>
          <p:cNvSpPr/>
          <p:nvPr/>
        </p:nvSpPr>
        <p:spPr>
          <a:xfrm>
            <a:off x="6936875" y="2104150"/>
            <a:ext cx="1153200" cy="520200"/>
          </a:xfrm>
          <a:prstGeom prst="rect">
            <a:avLst/>
          </a:prstGeom>
          <a:solidFill>
            <a:srgbClr val="F6FF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Axis Limit Switches</a:t>
            </a:r>
          </a:p>
        </p:txBody>
      </p:sp>
      <p:sp>
        <p:nvSpPr>
          <p:cNvPr id="96" name="Shape 96"/>
          <p:cNvSpPr/>
          <p:nvPr/>
        </p:nvSpPr>
        <p:spPr>
          <a:xfrm>
            <a:off x="6937010" y="2954412"/>
            <a:ext cx="1153200" cy="520200"/>
          </a:xfrm>
          <a:prstGeom prst="rect">
            <a:avLst/>
          </a:prstGeom>
          <a:solidFill>
            <a:srgbClr val="F6FF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FT232RL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USB-to-Serial</a:t>
            </a:r>
          </a:p>
        </p:txBody>
      </p:sp>
      <p:sp>
        <p:nvSpPr>
          <p:cNvPr id="97" name="Shape 97"/>
          <p:cNvSpPr/>
          <p:nvPr/>
        </p:nvSpPr>
        <p:spPr>
          <a:xfrm>
            <a:off x="6937010" y="4411452"/>
            <a:ext cx="1153200" cy="520200"/>
          </a:xfrm>
          <a:prstGeom prst="rect">
            <a:avLst/>
          </a:prstGeom>
          <a:solidFill>
            <a:srgbClr val="FF28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Etching Glass</a:t>
            </a:r>
          </a:p>
        </p:txBody>
      </p:sp>
      <p:cxnSp>
        <p:nvCxnSpPr>
          <p:cNvPr id="98" name="Shape 98"/>
          <p:cNvCxnSpPr>
            <a:stCxn id="85" idx="3"/>
            <a:endCxn id="86" idx="1"/>
          </p:cNvCxnSpPr>
          <p:nvPr/>
        </p:nvCxnSpPr>
        <p:spPr>
          <a:xfrm>
            <a:off x="1642700" y="2364250"/>
            <a:ext cx="39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" name="Shape 99"/>
          <p:cNvCxnSpPr>
            <a:stCxn id="85" idx="2"/>
            <a:endCxn id="92" idx="0"/>
          </p:cNvCxnSpPr>
          <p:nvPr/>
        </p:nvCxnSpPr>
        <p:spPr>
          <a:xfrm>
            <a:off x="1066100" y="2624350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" name="Shape 100"/>
          <p:cNvCxnSpPr/>
          <p:nvPr/>
        </p:nvCxnSpPr>
        <p:spPr>
          <a:xfrm>
            <a:off x="1649495" y="2620681"/>
            <a:ext cx="47100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" name="Shape 101"/>
          <p:cNvCxnSpPr>
            <a:stCxn id="86" idx="3"/>
            <a:endCxn id="87" idx="1"/>
          </p:cNvCxnSpPr>
          <p:nvPr/>
        </p:nvCxnSpPr>
        <p:spPr>
          <a:xfrm>
            <a:off x="3192632" y="2364250"/>
            <a:ext cx="4793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" name="Shape 102"/>
          <p:cNvCxnSpPr>
            <a:stCxn id="87" idx="3"/>
            <a:endCxn id="88" idx="1"/>
          </p:cNvCxnSpPr>
          <p:nvPr/>
        </p:nvCxnSpPr>
        <p:spPr>
          <a:xfrm>
            <a:off x="4825122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" name="Shape 103"/>
          <p:cNvCxnSpPr>
            <a:stCxn id="91" idx="3"/>
            <a:endCxn id="89" idx="1"/>
          </p:cNvCxnSpPr>
          <p:nvPr/>
        </p:nvCxnSpPr>
        <p:spPr>
          <a:xfrm>
            <a:off x="3192633" y="3214458"/>
            <a:ext cx="47939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" name="Shape 104"/>
          <p:cNvCxnSpPr>
            <a:stCxn id="95" idx="1"/>
            <a:endCxn id="88" idx="3"/>
          </p:cNvCxnSpPr>
          <p:nvPr/>
        </p:nvCxnSpPr>
        <p:spPr>
          <a:xfrm rot="10800000">
            <a:off x="6457475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" name="Shape 105"/>
          <p:cNvCxnSpPr>
            <a:stCxn id="89" idx="2"/>
            <a:endCxn id="90" idx="0"/>
          </p:cNvCxnSpPr>
          <p:nvPr/>
        </p:nvCxnSpPr>
        <p:spPr>
          <a:xfrm>
            <a:off x="4248658" y="3474562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" name="Shape 106"/>
          <p:cNvCxnSpPr>
            <a:stCxn id="90" idx="2"/>
            <a:endCxn id="93" idx="3"/>
          </p:cNvCxnSpPr>
          <p:nvPr/>
        </p:nvCxnSpPr>
        <p:spPr>
          <a:xfrm rot="5400000">
            <a:off x="3547176" y="3970167"/>
            <a:ext cx="346800" cy="105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" name="Shape 107"/>
          <p:cNvCxnSpPr>
            <a:stCxn id="90" idx="2"/>
            <a:endCxn id="94" idx="1"/>
          </p:cNvCxnSpPr>
          <p:nvPr/>
        </p:nvCxnSpPr>
        <p:spPr>
          <a:xfrm flipH="1" rot="-5400000">
            <a:off x="4603026" y="3970317"/>
            <a:ext cx="346800" cy="1055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" name="Shape 108"/>
          <p:cNvCxnSpPr>
            <a:endCxn id="89" idx="3"/>
          </p:cNvCxnSpPr>
          <p:nvPr/>
        </p:nvCxnSpPr>
        <p:spPr>
          <a:xfrm flipH="1">
            <a:off x="4825258" y="2622862"/>
            <a:ext cx="737700" cy="591600"/>
          </a:xfrm>
          <a:prstGeom prst="bentConnector3">
            <a:avLst>
              <a:gd fmla="val -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" name="Shape 109"/>
          <p:cNvCxnSpPr>
            <a:stCxn id="96" idx="1"/>
          </p:cNvCxnSpPr>
          <p:nvPr/>
        </p:nvCxnSpPr>
        <p:spPr>
          <a:xfrm rot="10800000">
            <a:off x="6331010" y="2622912"/>
            <a:ext cx="606000" cy="591600"/>
          </a:xfrm>
          <a:prstGeom prst="bentConnector3">
            <a:avLst>
              <a:gd fmla="val 999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" name="Shape 110"/>
          <p:cNvCxnSpPr>
            <a:stCxn id="97" idx="1"/>
            <a:endCxn id="94" idx="3"/>
          </p:cNvCxnSpPr>
          <p:nvPr/>
        </p:nvCxnSpPr>
        <p:spPr>
          <a:xfrm rot="10800000">
            <a:off x="6457610" y="4671552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" name="Shape 111"/>
          <p:cNvSpPr/>
          <p:nvPr/>
        </p:nvSpPr>
        <p:spPr>
          <a:xfrm>
            <a:off x="6361800" y="1138975"/>
            <a:ext cx="1064400" cy="484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112" name="Shape 112"/>
          <p:cNvSpPr/>
          <p:nvPr/>
        </p:nvSpPr>
        <p:spPr>
          <a:xfrm>
            <a:off x="4770950" y="1138975"/>
            <a:ext cx="1064400" cy="484800"/>
          </a:xfrm>
          <a:prstGeom prst="rect">
            <a:avLst/>
          </a:prstGeom>
          <a:solidFill>
            <a:srgbClr val="FF282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Movement Mechanisms and Payload</a:t>
            </a:r>
          </a:p>
        </p:txBody>
      </p:sp>
      <p:sp>
        <p:nvSpPr>
          <p:cNvPr id="113" name="Shape 113"/>
          <p:cNvSpPr/>
          <p:nvPr/>
        </p:nvSpPr>
        <p:spPr>
          <a:xfrm>
            <a:off x="3180087" y="1138975"/>
            <a:ext cx="1064400" cy="484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Comms and Control</a:t>
            </a:r>
          </a:p>
        </p:txBody>
      </p:sp>
      <p:sp>
        <p:nvSpPr>
          <p:cNvPr id="114" name="Shape 114"/>
          <p:cNvSpPr/>
          <p:nvPr/>
        </p:nvSpPr>
        <p:spPr>
          <a:xfrm>
            <a:off x="1589250" y="1138975"/>
            <a:ext cx="1064400" cy="484800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Power</a:t>
            </a:r>
          </a:p>
        </p:txBody>
      </p:sp>
      <p:cxnSp>
        <p:nvCxnSpPr>
          <p:cNvPr id="115" name="Shape 115"/>
          <p:cNvCxnSpPr>
            <a:stCxn id="83" idx="1"/>
            <a:endCxn id="96" idx="2"/>
          </p:cNvCxnSpPr>
          <p:nvPr/>
        </p:nvCxnSpPr>
        <p:spPr>
          <a:xfrm rot="10800000">
            <a:off x="7513474" y="3474712"/>
            <a:ext cx="389100" cy="501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" name="Shape 116"/>
          <p:cNvSpPr/>
          <p:nvPr/>
        </p:nvSpPr>
        <p:spPr>
          <a:xfrm>
            <a:off x="489500" y="3716513"/>
            <a:ext cx="1153200" cy="520200"/>
          </a:xfrm>
          <a:prstGeom prst="rect">
            <a:avLst/>
          </a:prstGeom>
          <a:solidFill>
            <a:srgbClr val="59EB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Laser</a:t>
            </a:r>
          </a:p>
        </p:txBody>
      </p:sp>
      <p:sp>
        <p:nvSpPr>
          <p:cNvPr id="117" name="Shape 117"/>
          <p:cNvSpPr/>
          <p:nvPr/>
        </p:nvSpPr>
        <p:spPr>
          <a:xfrm>
            <a:off x="497075" y="4411438"/>
            <a:ext cx="1153200" cy="520200"/>
          </a:xfrm>
          <a:prstGeom prst="rect">
            <a:avLst/>
          </a:prstGeom>
          <a:solidFill>
            <a:srgbClr val="59EB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Optical Assembly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1060025" y="3474575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" name="Shape 119"/>
          <p:cNvCxnSpPr>
            <a:stCxn id="116" idx="2"/>
          </p:cNvCxnSpPr>
          <p:nvPr/>
        </p:nvCxnSpPr>
        <p:spPr>
          <a:xfrm>
            <a:off x="1066100" y="4236713"/>
            <a:ext cx="0" cy="24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0" name="Shape 120"/>
          <p:cNvCxnSpPr>
            <a:stCxn id="117" idx="3"/>
          </p:cNvCxnSpPr>
          <p:nvPr/>
        </p:nvCxnSpPr>
        <p:spPr>
          <a:xfrm>
            <a:off x="1650275" y="4671538"/>
            <a:ext cx="4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74" y="3474575"/>
            <a:ext cx="1202025" cy="10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2989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Overall System Diagram</a:t>
            </a:r>
          </a:p>
        </p:txBody>
      </p:sp>
      <p:sp>
        <p:nvSpPr>
          <p:cNvPr id="127" name="Shape 127"/>
          <p:cNvSpPr/>
          <p:nvPr/>
        </p:nvSpPr>
        <p:spPr>
          <a:xfrm>
            <a:off x="489500" y="2104150"/>
            <a:ext cx="1153200" cy="520200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Main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U.S. Standard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(110-120 VAC)</a:t>
            </a:r>
          </a:p>
        </p:txBody>
      </p:sp>
      <p:sp>
        <p:nvSpPr>
          <p:cNvPr id="128" name="Shape 128"/>
          <p:cNvSpPr/>
          <p:nvPr/>
        </p:nvSpPr>
        <p:spPr>
          <a:xfrm>
            <a:off x="2039432" y="2104150"/>
            <a:ext cx="1153200" cy="520200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AC/DC Adaptor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(12 VDC)</a:t>
            </a:r>
          </a:p>
        </p:txBody>
      </p:sp>
      <p:sp>
        <p:nvSpPr>
          <p:cNvPr id="129" name="Shape 129"/>
          <p:cNvSpPr/>
          <p:nvPr/>
        </p:nvSpPr>
        <p:spPr>
          <a:xfrm>
            <a:off x="3671922" y="2104150"/>
            <a:ext cx="1153200" cy="520200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Regulator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(5VDC)</a:t>
            </a:r>
          </a:p>
        </p:txBody>
      </p:sp>
      <p:sp>
        <p:nvSpPr>
          <p:cNvPr id="130" name="Shape 130"/>
          <p:cNvSpPr/>
          <p:nvPr/>
        </p:nvSpPr>
        <p:spPr>
          <a:xfrm>
            <a:off x="5304385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ATmega 328P MCU</a:t>
            </a:r>
          </a:p>
        </p:txBody>
      </p:sp>
      <p:sp>
        <p:nvSpPr>
          <p:cNvPr id="131" name="Shape 131"/>
          <p:cNvSpPr/>
          <p:nvPr/>
        </p:nvSpPr>
        <p:spPr>
          <a:xfrm>
            <a:off x="3672058" y="2954362"/>
            <a:ext cx="1153200" cy="520199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 Drivers</a:t>
            </a:r>
          </a:p>
        </p:txBody>
      </p:sp>
      <p:sp>
        <p:nvSpPr>
          <p:cNvPr id="132" name="Shape 132"/>
          <p:cNvSpPr/>
          <p:nvPr/>
        </p:nvSpPr>
        <p:spPr>
          <a:xfrm>
            <a:off x="3671976" y="3804567"/>
            <a:ext cx="1153200" cy="5202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Stepper Motors</a:t>
            </a:r>
          </a:p>
        </p:txBody>
      </p:sp>
      <p:sp>
        <p:nvSpPr>
          <p:cNvPr id="133" name="Shape 133"/>
          <p:cNvSpPr/>
          <p:nvPr/>
        </p:nvSpPr>
        <p:spPr>
          <a:xfrm>
            <a:off x="2039433" y="2954358"/>
            <a:ext cx="1153200" cy="520200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Motor Driver Supply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(18 - 80 VDC)</a:t>
            </a:r>
          </a:p>
        </p:txBody>
      </p:sp>
      <p:sp>
        <p:nvSpPr>
          <p:cNvPr id="134" name="Shape 134"/>
          <p:cNvSpPr/>
          <p:nvPr/>
        </p:nvSpPr>
        <p:spPr>
          <a:xfrm>
            <a:off x="489500" y="295441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135" name="Shape 135"/>
          <p:cNvSpPr/>
          <p:nvPr/>
        </p:nvSpPr>
        <p:spPr>
          <a:xfrm>
            <a:off x="2039459" y="441145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Z-Axis Mount</a:t>
            </a:r>
          </a:p>
        </p:txBody>
      </p:sp>
      <p:sp>
        <p:nvSpPr>
          <p:cNvPr id="136" name="Shape 136"/>
          <p:cNvSpPr/>
          <p:nvPr/>
        </p:nvSpPr>
        <p:spPr>
          <a:xfrm>
            <a:off x="5304386" y="441145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X and Y Surface Mount</a:t>
            </a:r>
          </a:p>
        </p:txBody>
      </p:sp>
      <p:sp>
        <p:nvSpPr>
          <p:cNvPr id="137" name="Shape 137"/>
          <p:cNvSpPr/>
          <p:nvPr/>
        </p:nvSpPr>
        <p:spPr>
          <a:xfrm>
            <a:off x="6936875" y="2104150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Axis Limit Switches</a:t>
            </a:r>
          </a:p>
        </p:txBody>
      </p:sp>
      <p:sp>
        <p:nvSpPr>
          <p:cNvPr id="138" name="Shape 138"/>
          <p:cNvSpPr/>
          <p:nvPr/>
        </p:nvSpPr>
        <p:spPr>
          <a:xfrm>
            <a:off x="6937010" y="295441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FT232RL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USB-to-Serial</a:t>
            </a:r>
          </a:p>
        </p:txBody>
      </p:sp>
      <p:sp>
        <p:nvSpPr>
          <p:cNvPr id="139" name="Shape 139"/>
          <p:cNvSpPr/>
          <p:nvPr/>
        </p:nvSpPr>
        <p:spPr>
          <a:xfrm>
            <a:off x="6937010" y="4411452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Etching Glass</a:t>
            </a:r>
          </a:p>
        </p:txBody>
      </p:sp>
      <p:cxnSp>
        <p:nvCxnSpPr>
          <p:cNvPr id="140" name="Shape 140"/>
          <p:cNvCxnSpPr>
            <a:stCxn id="127" idx="3"/>
            <a:endCxn id="128" idx="1"/>
          </p:cNvCxnSpPr>
          <p:nvPr/>
        </p:nvCxnSpPr>
        <p:spPr>
          <a:xfrm>
            <a:off x="1642700" y="2364250"/>
            <a:ext cx="396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" name="Shape 141"/>
          <p:cNvCxnSpPr>
            <a:stCxn id="127" idx="2"/>
            <a:endCxn id="134" idx="0"/>
          </p:cNvCxnSpPr>
          <p:nvPr/>
        </p:nvCxnSpPr>
        <p:spPr>
          <a:xfrm>
            <a:off x="1066100" y="2624350"/>
            <a:ext cx="0" cy="33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2" name="Shape 142"/>
          <p:cNvCxnSpPr/>
          <p:nvPr/>
        </p:nvCxnSpPr>
        <p:spPr>
          <a:xfrm>
            <a:off x="1649495" y="2620681"/>
            <a:ext cx="471000" cy="3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3" name="Shape 143"/>
          <p:cNvCxnSpPr>
            <a:stCxn id="128" idx="3"/>
            <a:endCxn id="129" idx="1"/>
          </p:cNvCxnSpPr>
          <p:nvPr/>
        </p:nvCxnSpPr>
        <p:spPr>
          <a:xfrm>
            <a:off x="3192632" y="2364250"/>
            <a:ext cx="47939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" name="Shape 144"/>
          <p:cNvCxnSpPr>
            <a:stCxn id="129" idx="3"/>
            <a:endCxn id="130" idx="1"/>
          </p:cNvCxnSpPr>
          <p:nvPr/>
        </p:nvCxnSpPr>
        <p:spPr>
          <a:xfrm>
            <a:off x="4825122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" name="Shape 145"/>
          <p:cNvCxnSpPr>
            <a:stCxn id="133" idx="3"/>
            <a:endCxn id="131" idx="1"/>
          </p:cNvCxnSpPr>
          <p:nvPr/>
        </p:nvCxnSpPr>
        <p:spPr>
          <a:xfrm>
            <a:off x="3192633" y="3214458"/>
            <a:ext cx="47939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6" name="Shape 146"/>
          <p:cNvCxnSpPr>
            <a:stCxn id="137" idx="1"/>
            <a:endCxn id="130" idx="3"/>
          </p:cNvCxnSpPr>
          <p:nvPr/>
        </p:nvCxnSpPr>
        <p:spPr>
          <a:xfrm rot="10800000">
            <a:off x="6457475" y="2364250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7" name="Shape 147"/>
          <p:cNvCxnSpPr>
            <a:stCxn id="131" idx="2"/>
            <a:endCxn id="132" idx="0"/>
          </p:cNvCxnSpPr>
          <p:nvPr/>
        </p:nvCxnSpPr>
        <p:spPr>
          <a:xfrm>
            <a:off x="4248658" y="3474562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8" name="Shape 148"/>
          <p:cNvCxnSpPr>
            <a:stCxn id="132" idx="2"/>
            <a:endCxn id="135" idx="3"/>
          </p:cNvCxnSpPr>
          <p:nvPr/>
        </p:nvCxnSpPr>
        <p:spPr>
          <a:xfrm rot="5400000">
            <a:off x="3547176" y="3970167"/>
            <a:ext cx="346800" cy="105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9" name="Shape 149"/>
          <p:cNvCxnSpPr>
            <a:stCxn id="132" idx="2"/>
            <a:endCxn id="136" idx="1"/>
          </p:cNvCxnSpPr>
          <p:nvPr/>
        </p:nvCxnSpPr>
        <p:spPr>
          <a:xfrm flipH="1" rot="-5400000">
            <a:off x="4603026" y="3970317"/>
            <a:ext cx="346800" cy="1055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" name="Shape 150"/>
          <p:cNvCxnSpPr>
            <a:endCxn id="131" idx="3"/>
          </p:cNvCxnSpPr>
          <p:nvPr/>
        </p:nvCxnSpPr>
        <p:spPr>
          <a:xfrm flipH="1">
            <a:off x="4825258" y="2622862"/>
            <a:ext cx="737700" cy="591600"/>
          </a:xfrm>
          <a:prstGeom prst="bentConnector3">
            <a:avLst>
              <a:gd fmla="val -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1" name="Shape 151"/>
          <p:cNvCxnSpPr>
            <a:stCxn id="138" idx="1"/>
          </p:cNvCxnSpPr>
          <p:nvPr/>
        </p:nvCxnSpPr>
        <p:spPr>
          <a:xfrm rot="10800000">
            <a:off x="6331010" y="2622912"/>
            <a:ext cx="606000" cy="591600"/>
          </a:xfrm>
          <a:prstGeom prst="bentConnector3">
            <a:avLst>
              <a:gd fmla="val 999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2" name="Shape 152"/>
          <p:cNvCxnSpPr>
            <a:stCxn id="139" idx="1"/>
            <a:endCxn id="136" idx="3"/>
          </p:cNvCxnSpPr>
          <p:nvPr/>
        </p:nvCxnSpPr>
        <p:spPr>
          <a:xfrm rot="10800000">
            <a:off x="6457610" y="4671552"/>
            <a:ext cx="47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" name="Shape 153"/>
          <p:cNvSpPr/>
          <p:nvPr/>
        </p:nvSpPr>
        <p:spPr>
          <a:xfrm>
            <a:off x="6361800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Optics</a:t>
            </a:r>
          </a:p>
        </p:txBody>
      </p:sp>
      <p:sp>
        <p:nvSpPr>
          <p:cNvPr id="154" name="Shape 154"/>
          <p:cNvSpPr/>
          <p:nvPr/>
        </p:nvSpPr>
        <p:spPr>
          <a:xfrm>
            <a:off x="4770950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Movement Mechanisms and Payload</a:t>
            </a:r>
          </a:p>
        </p:txBody>
      </p:sp>
      <p:sp>
        <p:nvSpPr>
          <p:cNvPr id="155" name="Shape 155"/>
          <p:cNvSpPr/>
          <p:nvPr/>
        </p:nvSpPr>
        <p:spPr>
          <a:xfrm>
            <a:off x="3180087" y="1138975"/>
            <a:ext cx="1064400" cy="484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</a:rPr>
              <a:t>Comms and Control</a:t>
            </a:r>
          </a:p>
        </p:txBody>
      </p:sp>
      <p:sp>
        <p:nvSpPr>
          <p:cNvPr id="156" name="Shape 156"/>
          <p:cNvSpPr/>
          <p:nvPr/>
        </p:nvSpPr>
        <p:spPr>
          <a:xfrm>
            <a:off x="1589250" y="1138975"/>
            <a:ext cx="1064400" cy="484800"/>
          </a:xfrm>
          <a:prstGeom prst="rect">
            <a:avLst/>
          </a:prstGeom>
          <a:solidFill>
            <a:srgbClr val="3EEE0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Power</a:t>
            </a:r>
          </a:p>
        </p:txBody>
      </p:sp>
      <p:cxnSp>
        <p:nvCxnSpPr>
          <p:cNvPr id="157" name="Shape 157"/>
          <p:cNvCxnSpPr>
            <a:stCxn id="125" idx="1"/>
            <a:endCxn id="138" idx="2"/>
          </p:cNvCxnSpPr>
          <p:nvPr/>
        </p:nvCxnSpPr>
        <p:spPr>
          <a:xfrm rot="10800000">
            <a:off x="7513474" y="3474712"/>
            <a:ext cx="389100" cy="501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8" name="Shape 158"/>
          <p:cNvSpPr/>
          <p:nvPr/>
        </p:nvSpPr>
        <p:spPr>
          <a:xfrm>
            <a:off x="489500" y="3716513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Laser</a:t>
            </a:r>
          </a:p>
        </p:txBody>
      </p:sp>
      <p:sp>
        <p:nvSpPr>
          <p:cNvPr id="159" name="Shape 159"/>
          <p:cNvSpPr/>
          <p:nvPr/>
        </p:nvSpPr>
        <p:spPr>
          <a:xfrm>
            <a:off x="497075" y="4411438"/>
            <a:ext cx="1153200" cy="520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Optical Assembly</a:t>
            </a:r>
          </a:p>
        </p:txBody>
      </p:sp>
      <p:cxnSp>
        <p:nvCxnSpPr>
          <p:cNvPr id="160" name="Shape 160"/>
          <p:cNvCxnSpPr/>
          <p:nvPr/>
        </p:nvCxnSpPr>
        <p:spPr>
          <a:xfrm>
            <a:off x="1060025" y="3474575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1" name="Shape 161"/>
          <p:cNvCxnSpPr>
            <a:stCxn id="158" idx="2"/>
          </p:cNvCxnSpPr>
          <p:nvPr/>
        </p:nvCxnSpPr>
        <p:spPr>
          <a:xfrm>
            <a:off x="1066100" y="4236713"/>
            <a:ext cx="0" cy="24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2" name="Shape 162"/>
          <p:cNvCxnSpPr>
            <a:stCxn id="159" idx="3"/>
          </p:cNvCxnSpPr>
          <p:nvPr/>
        </p:nvCxnSpPr>
        <p:spPr>
          <a:xfrm>
            <a:off x="1650275" y="4671538"/>
            <a:ext cx="4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212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Power</a:t>
            </a:r>
          </a:p>
        </p:txBody>
      </p:sp>
      <p:sp>
        <p:nvSpPr>
          <p:cNvPr id="168" name="Shape 168"/>
          <p:cNvSpPr txBox="1"/>
          <p:nvPr>
            <p:ph idx="2" type="body"/>
          </p:nvPr>
        </p:nvSpPr>
        <p:spPr>
          <a:xfrm>
            <a:off x="600775" y="867875"/>
            <a:ext cx="5246400" cy="123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Constraint: using laser source from old machine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Various operating voltages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Laser Source: 115 VAC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Motor Drivers: 18-80 VDC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MCU: 5 VDC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69" name="Shape 169"/>
          <p:cNvGraphicFramePr/>
          <p:nvPr/>
        </p:nvGraphicFramePr>
        <p:xfrm>
          <a:off x="115212" y="2266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{9A161862-8144-45D6-9A99-5C40163F02BD}</a:tableStyleId>
              </a:tblPr>
              <a:tblGrid>
                <a:gridCol w="2148600"/>
                <a:gridCol w="3402375"/>
                <a:gridCol w="3372400"/>
              </a:tblGrid>
              <a:tr h="3251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DC Supply (Battery)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AC Supply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658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Erosion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i="1" lang="en"/>
                        <a:t>High:</a:t>
                      </a:r>
                      <a:r>
                        <a:rPr lang="en"/>
                        <a:t> </a:t>
                      </a:r>
                    </a:p>
                    <a:p>
                      <a:pPr indent="-228600" lvl="0" marL="457200">
                        <a:spcBef>
                          <a:spcPts val="0"/>
                        </a:spcBef>
                        <a:buChar char="-"/>
                      </a:pPr>
                      <a:r>
                        <a:rPr lang="en"/>
                        <a:t>If stayed in for too long can cause erosion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i="1" lang="en"/>
                        <a:t>Low: 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-"/>
                      </a:pPr>
                      <a:r>
                        <a:rPr lang="en"/>
                        <a:t>No erosion occurs at power source 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378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Circuit Damage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i="1" lang="en"/>
                        <a:t>Low: </a:t>
                      </a:r>
                    </a:p>
                    <a:p>
                      <a:pPr indent="-228600" lvl="0" marL="457200">
                        <a:spcBef>
                          <a:spcPts val="0"/>
                        </a:spcBef>
                        <a:buChar char="-"/>
                      </a:pPr>
                      <a:r>
                        <a:rPr lang="en"/>
                        <a:t>Since it has power limitations are defined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i="1" lang="en"/>
                        <a:t>Medium: 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-"/>
                      </a:pPr>
                      <a:r>
                        <a:rPr lang="en"/>
                        <a:t>Can occur during a power surge  (Preventative measures: Surge protector)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939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Cost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i="1" lang="en"/>
                        <a:t>High: 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-"/>
                      </a:pPr>
                      <a:r>
                        <a:rPr lang="en"/>
                        <a:t>Periodic Battery replacement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i="1" lang="en"/>
                        <a:t>Low: 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har char="-"/>
                      </a:pPr>
                      <a:r>
                        <a:rPr lang="en"/>
                        <a:t>No need to change Power supply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0" l="0" r="-2155" t="0"/>
          <a:stretch/>
        </p:blipFill>
        <p:spPr>
          <a:xfrm>
            <a:off x="772775" y="2593275"/>
            <a:ext cx="3144024" cy="24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type="title"/>
          </p:nvPr>
        </p:nvSpPr>
        <p:spPr>
          <a:xfrm>
            <a:off x="311700" y="3619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Power Consumption (Runtime)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4089300" cy="144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G201X Digital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Step Drive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GeckoDrive</a:t>
            </a: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Voltage Rating: 18- 80 VDC  </a:t>
            </a: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Power Rating: 1- 13 Watts 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7" name="Shape 177"/>
          <p:cNvSpPr txBox="1"/>
          <p:nvPr>
            <p:ph idx="2" type="body"/>
          </p:nvPr>
        </p:nvSpPr>
        <p:spPr>
          <a:xfrm>
            <a:off x="4746300" y="1190125"/>
            <a:ext cx="3999900" cy="136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Nema 23-Bipolar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StepperOnline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(340 oz-in)</a:t>
            </a: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Voltage Rating: 24- 48 VDC ( Using 36 VDC)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Current Rating: 1.8 A/ phase </a:t>
            </a: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10123" l="0" r="26030" t="5015"/>
          <a:stretch/>
        </p:blipFill>
        <p:spPr>
          <a:xfrm>
            <a:off x="4983825" y="2811237"/>
            <a:ext cx="1687674" cy="196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5">
            <a:alphaModFix/>
          </a:blip>
          <a:srcRect b="16617" l="13498" r="12776" t="18468"/>
          <a:stretch/>
        </p:blipFill>
        <p:spPr>
          <a:xfrm>
            <a:off x="6791575" y="3099025"/>
            <a:ext cx="1763000" cy="150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3903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AC/DC A</a:t>
            </a:r>
            <a:r>
              <a:rPr lang="en"/>
              <a:t>dapter</a:t>
            </a:r>
            <a:r>
              <a:rPr lang="en"/>
              <a:t>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200">
                <a:solidFill>
                  <a:schemeClr val="dk1"/>
                </a:solidFill>
              </a:rPr>
              <a:t>All of the electronics comprising the 3-D Laser Etching System, except the laser unit, motors, and motor drivers, are operated on direct current (DC) power</a:t>
            </a:r>
          </a:p>
          <a:p>
            <a:pPr indent="-3048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200">
                <a:solidFill>
                  <a:schemeClr val="dk1"/>
                </a:solidFill>
              </a:rPr>
              <a:t>Power needs to converted to DC for the low voltage components ie. (Microcontroller), as well as provide a constant output voltage 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graphicFrame>
        <p:nvGraphicFramePr>
          <p:cNvPr id="186" name="Shape 186"/>
          <p:cNvGraphicFramePr/>
          <p:nvPr/>
        </p:nvGraphicFramePr>
        <p:xfrm>
          <a:off x="1502100" y="244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{9A161862-8144-45D6-9A99-5C40163F02BD}</a:tableStyleId>
              </a:tblPr>
              <a:tblGrid>
                <a:gridCol w="1534950"/>
                <a:gridCol w="1534950"/>
                <a:gridCol w="1534950"/>
                <a:gridCol w="15349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Part Number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Input Voltage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Output Voltage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Max Output Current 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120-1185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120 VAC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24 VDC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600mA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200"/>
                        <a:t>120-1165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120 VAC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18 VDC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600mA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200"/>
                        <a:t>TOL-09442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100 - 240 VAC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12 VDC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600mA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7" name="Shape 187"/>
          <p:cNvSpPr/>
          <p:nvPr/>
        </p:nvSpPr>
        <p:spPr>
          <a:xfrm>
            <a:off x="1203475" y="3905375"/>
            <a:ext cx="6583800" cy="519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